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709" r:id="rId4"/>
  </p:sldMasterIdLst>
  <p:notesMasterIdLst>
    <p:notesMasterId r:id="rId138"/>
  </p:notesMasterIdLst>
  <p:sldIdLst>
    <p:sldId id="259" r:id="rId5"/>
    <p:sldId id="262" r:id="rId6"/>
    <p:sldId id="668" r:id="rId7"/>
    <p:sldId id="669" r:id="rId8"/>
    <p:sldId id="265" r:id="rId9"/>
    <p:sldId id="268" r:id="rId10"/>
    <p:sldId id="271" r:id="rId11"/>
    <p:sldId id="274" r:id="rId12"/>
    <p:sldId id="277" r:id="rId13"/>
    <p:sldId id="280" r:id="rId14"/>
    <p:sldId id="283" r:id="rId15"/>
    <p:sldId id="286" r:id="rId16"/>
    <p:sldId id="289" r:id="rId17"/>
    <p:sldId id="292" r:id="rId18"/>
    <p:sldId id="295" r:id="rId19"/>
    <p:sldId id="298" r:id="rId20"/>
    <p:sldId id="301" r:id="rId21"/>
    <p:sldId id="304" r:id="rId22"/>
    <p:sldId id="307" r:id="rId23"/>
    <p:sldId id="310" r:id="rId24"/>
    <p:sldId id="313" r:id="rId25"/>
    <p:sldId id="316" r:id="rId26"/>
    <p:sldId id="319" r:id="rId27"/>
    <p:sldId id="322" r:id="rId28"/>
    <p:sldId id="325" r:id="rId29"/>
    <p:sldId id="328" r:id="rId30"/>
    <p:sldId id="331" r:id="rId31"/>
    <p:sldId id="334" r:id="rId32"/>
    <p:sldId id="337" r:id="rId33"/>
    <p:sldId id="340" r:id="rId34"/>
    <p:sldId id="343" r:id="rId35"/>
    <p:sldId id="346" r:id="rId36"/>
    <p:sldId id="349" r:id="rId37"/>
    <p:sldId id="352" r:id="rId38"/>
    <p:sldId id="355" r:id="rId39"/>
    <p:sldId id="358" r:id="rId40"/>
    <p:sldId id="361" r:id="rId41"/>
    <p:sldId id="364" r:id="rId42"/>
    <p:sldId id="367" r:id="rId43"/>
    <p:sldId id="370" r:id="rId44"/>
    <p:sldId id="373" r:id="rId45"/>
    <p:sldId id="376" r:id="rId46"/>
    <p:sldId id="379" r:id="rId47"/>
    <p:sldId id="382" r:id="rId48"/>
    <p:sldId id="385" r:id="rId49"/>
    <p:sldId id="388" r:id="rId50"/>
    <p:sldId id="391" r:id="rId51"/>
    <p:sldId id="394" r:id="rId52"/>
    <p:sldId id="397" r:id="rId53"/>
    <p:sldId id="400" r:id="rId54"/>
    <p:sldId id="403" r:id="rId55"/>
    <p:sldId id="406" r:id="rId56"/>
    <p:sldId id="409" r:id="rId57"/>
    <p:sldId id="412" r:id="rId58"/>
    <p:sldId id="415" r:id="rId59"/>
    <p:sldId id="418" r:id="rId60"/>
    <p:sldId id="421" r:id="rId61"/>
    <p:sldId id="424" r:id="rId62"/>
    <p:sldId id="427" r:id="rId63"/>
    <p:sldId id="430" r:id="rId64"/>
    <p:sldId id="433" r:id="rId65"/>
    <p:sldId id="436" r:id="rId66"/>
    <p:sldId id="439" r:id="rId67"/>
    <p:sldId id="442" r:id="rId68"/>
    <p:sldId id="445" r:id="rId69"/>
    <p:sldId id="448" r:id="rId70"/>
    <p:sldId id="451" r:id="rId71"/>
    <p:sldId id="454" r:id="rId72"/>
    <p:sldId id="457" r:id="rId73"/>
    <p:sldId id="460" r:id="rId74"/>
    <p:sldId id="463" r:id="rId75"/>
    <p:sldId id="466" r:id="rId76"/>
    <p:sldId id="469" r:id="rId77"/>
    <p:sldId id="472" r:id="rId78"/>
    <p:sldId id="475" r:id="rId79"/>
    <p:sldId id="478" r:id="rId80"/>
    <p:sldId id="481" r:id="rId81"/>
    <p:sldId id="499" r:id="rId82"/>
    <p:sldId id="502" r:id="rId83"/>
    <p:sldId id="505" r:id="rId84"/>
    <p:sldId id="508" r:id="rId85"/>
    <p:sldId id="511" r:id="rId86"/>
    <p:sldId id="514" r:id="rId87"/>
    <p:sldId id="517" r:id="rId88"/>
    <p:sldId id="520" r:id="rId89"/>
    <p:sldId id="523" r:id="rId90"/>
    <p:sldId id="526" r:id="rId91"/>
    <p:sldId id="529" r:id="rId92"/>
    <p:sldId id="532" r:id="rId93"/>
    <p:sldId id="535" r:id="rId94"/>
    <p:sldId id="538" r:id="rId95"/>
    <p:sldId id="541" r:id="rId96"/>
    <p:sldId id="544" r:id="rId97"/>
    <p:sldId id="547" r:id="rId98"/>
    <p:sldId id="550" r:id="rId99"/>
    <p:sldId id="553" r:id="rId100"/>
    <p:sldId id="556" r:id="rId101"/>
    <p:sldId id="559" r:id="rId102"/>
    <p:sldId id="562" r:id="rId103"/>
    <p:sldId id="565" r:id="rId104"/>
    <p:sldId id="568" r:id="rId105"/>
    <p:sldId id="571" r:id="rId106"/>
    <p:sldId id="574" r:id="rId107"/>
    <p:sldId id="577" r:id="rId108"/>
    <p:sldId id="580" r:id="rId109"/>
    <p:sldId id="583" r:id="rId110"/>
    <p:sldId id="586" r:id="rId111"/>
    <p:sldId id="589" r:id="rId112"/>
    <p:sldId id="592" r:id="rId113"/>
    <p:sldId id="595" r:id="rId114"/>
    <p:sldId id="598" r:id="rId115"/>
    <p:sldId id="601" r:id="rId116"/>
    <p:sldId id="604" r:id="rId117"/>
    <p:sldId id="607" r:id="rId118"/>
    <p:sldId id="610" r:id="rId119"/>
    <p:sldId id="613" r:id="rId120"/>
    <p:sldId id="616" r:id="rId121"/>
    <p:sldId id="619" r:id="rId122"/>
    <p:sldId id="622" r:id="rId123"/>
    <p:sldId id="625" r:id="rId124"/>
    <p:sldId id="628" r:id="rId125"/>
    <p:sldId id="631" r:id="rId126"/>
    <p:sldId id="634" r:id="rId127"/>
    <p:sldId id="637" r:id="rId128"/>
    <p:sldId id="640" r:id="rId129"/>
    <p:sldId id="643" r:id="rId130"/>
    <p:sldId id="646" r:id="rId131"/>
    <p:sldId id="649" r:id="rId132"/>
    <p:sldId id="652" r:id="rId133"/>
    <p:sldId id="655" r:id="rId134"/>
    <p:sldId id="658" r:id="rId135"/>
    <p:sldId id="661" r:id="rId136"/>
    <p:sldId id="667" r:id="rId137"/>
  </p:sldIdLst>
  <p:sldSz cx="12192000" cy="6858000"/>
  <p:notesSz cx="6858000" cy="9144000"/>
  <p:custDataLst>
    <p:tags r:id="rId1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/>
    <p:restoredTop sz="0"/>
  </p:normalViewPr>
  <p:slideViewPr>
    <p:cSldViewPr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6BA0-B969-4AF7-9657-61C0AED30066}" type="datetimeFigureOut"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86C55-71AD-4480-8A0E-897308F5F9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391ecc4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391ecc4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92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391ecc40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391ecc40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44e0ef30a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44e0ef30a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43c986946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43c986946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44e0ef30a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44e0ef30a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44e0ef30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44e0ef30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3c986946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3c986946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44e0ef30a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44e0ef30a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9744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563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3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391ecc40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391ecc40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6035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2377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0400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6031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105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2482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2195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43c98694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43c98694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6206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43c986946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43c986946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43c986946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43c986946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391ecc40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391ecc40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3c986946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3c986946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43c986946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43c986946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44e0ef30a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44e0ef30a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43c986946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43c986946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43c986946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43c986946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43c986946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43c986946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43c986946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43c986946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43c986946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43c9869462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43c986946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43c986946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4391ecc40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4391ecc40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91ecc40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91ecc40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449ab598a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449ab598a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391ecc40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391ecc40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391ecc40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391ecc40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391ecc40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391ecc40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391ecc40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391ecc40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391ecc40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391ecc40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391ecc40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391ecc40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391ecc4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391ecc4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83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391ecc40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391ecc40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391ecc40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391ecc40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391ecc40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391ecc40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391ecc40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391ecc40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391ecc40c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391ecc40c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391ecc40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391ecc40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391ecc40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391ecc40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391ecc40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4391ecc40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391ecc40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4391ecc40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391ecc40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391ecc40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391ecc4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391ecc4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391ecc40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4391ecc40c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391ecc40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391ecc40c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391ecc40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391ecc40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d80882ec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d80882ec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391ecc40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391ecc40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391ecc40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391ecc40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391ecc40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391ecc40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391ecc40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391ecc40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391ecc40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391ecc40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391ecc40c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391ecc40c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391ecc4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391ecc40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df746d9b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df746d9b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550d294f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550d294f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4550d294f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4550d294f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df746d9b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df746d9b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df746d9b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df746d9b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550d294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550d294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550d294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550d294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550d294f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550d294f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550d294f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4550d294f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550d294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4550d294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391ecc40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391ecc40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4550d294f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4550d294f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4550d294f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4550d294f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550d294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550d294f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571485b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571485b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571485b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571485b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571485b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571485ba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4571485ba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4571485ba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571485ba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4571485ba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4571485ba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4571485ba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571485ba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571485ba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391ecc40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391ecc40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571485ba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571485ba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571485ba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571485ba8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571485ba8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571485ba8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571485b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571485b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571485ba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571485ba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4571485ba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4571485ba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571485ba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571485ba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4571485ba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4571485ba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571485ba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571485ba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4571485ba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4571485ba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391ecc40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391ecc40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571485ba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571485ba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4571485b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4571485b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4571485ba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4571485ba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4571485ba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4571485ba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571485ba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4571485ba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571485ba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4571485ba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51e5e791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51e5e791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51e5e791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51e5e791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033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4571485b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4571485b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43c98694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43c98694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91ecc40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91ecc40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51e5e79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51e5e79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51e5e791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51e5e791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6797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3c98694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3c98694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43c9869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43c9869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Univariate = </a:t>
            </a:r>
            <a:r>
              <a:rPr lang="en-MY" b="0" i="0">
                <a:solidFill>
                  <a:srgbClr val="ECECEC"/>
                </a:solidFill>
                <a:effectLst/>
                <a:latin typeface="Söhne"/>
              </a:rPr>
              <a:t>analysis of a single variable or data set at a time.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MY" b="0" i="0">
                <a:solidFill>
                  <a:srgbClr val="ECECEC"/>
                </a:solidFill>
                <a:effectLst/>
                <a:latin typeface="Söhne"/>
              </a:rPr>
              <a:t>Bivariate = analysis of two variables or data sets simultaneously to find relationships or patterns between them.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3c9869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3c9869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3c98694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3c98694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43c98694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43c98694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3c98694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43c98694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3c986946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3c986946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43c986946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43c986946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d80882e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d80882e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e10e8657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e10e8657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e10e8657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e10e8657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3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e10e8657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e10e8657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43c986946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43c986946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338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43c986946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43c986946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44e0ef3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44e0ef30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3c986946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43c986946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43c986946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43c986946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43c986946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43c986946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43c986946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43c986946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AF4D7E-5575-4F8A-B1D4-E6651903A8F7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E42D9C-C44F-4AB0-AFAD-3AA1457F30C7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3FC98A-D48F-4CC5-BD77-56D7CF28E0C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E0DC5FA-892E-450C-A492-6DEAE1A47AE2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1pPr>
            <a:lvl2pPr lvl="1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68CD19-F576-4575-936A-D7619069292D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253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B055CE3-A791-45BB-B8E7-9FC25C828207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1pPr>
            <a:lvl2pPr lvl="1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sz="253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6CEF38E-0313-4E01-BCCD-545A5D5E775E}" type="datetimeFigureOut">
              <a:rPr lang="en-US" smtClean="0"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7223E91D-DBFD-4B9D-9DBF-24FB9F15ACB3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72FB41E-0295-4135-BAD6-E7797257992B}" type="datetimeFigureOut">
              <a:rPr lang="en-US" smtClean="0"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B60EA5F-F1D5-4F5C-BA18-BDBE08136789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D1F469F-541E-4140-B901-B5F070F5E18C}" type="datetimeFigureOut">
              <a:rPr lang="en-US" smtClean="0"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6CE7D5-CF57-46EF-B807-FDD0502418D4}" type="datetimeFigureOut">
              <a:rPr lang="en-US" smtClean="0"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1pPr>
            <a:lvl2pPr marL="457200" lvl="1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2pPr>
            <a:lvl3pPr marL="914400" lvl="2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3pPr>
            <a:lvl4pPr marL="1371600" lvl="3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4pPr>
            <a:lvl5pPr marL="1828800" lvl="4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chemeClr val="dk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markers_api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askom/seaborn-data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Pyplot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415600" y="19360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1600"/>
              </a:spcBef>
              <a:buNone/>
            </a:pPr>
            <a:r>
              <a:rPr lang="en" sz="2023">
                <a:solidFill>
                  <a:schemeClr val="dk1"/>
                </a:solidFill>
              </a:rPr>
              <a:t>Plotting X and Y Points</a:t>
            </a:r>
            <a:endParaRPr sz="2023">
              <a:solidFill>
                <a:schemeClr val="dk1"/>
              </a:solidFill>
            </a:endParaRPr>
          </a:p>
          <a:p>
            <a:pPr indent="-433271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The plot() function is used to draw points (markers) in a diagram.</a:t>
            </a:r>
            <a:endParaRPr sz="2023">
              <a:solidFill>
                <a:schemeClr val="dk1"/>
              </a:solidFill>
            </a:endParaRPr>
          </a:p>
          <a:p>
            <a:pPr indent="-433271">
              <a:lnSpc>
                <a:spcPct val="95000"/>
              </a:lnSpc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By default, the plot() function draws a line from point to point.</a:t>
            </a:r>
            <a:endParaRPr sz="2023">
              <a:solidFill>
                <a:schemeClr val="dk1"/>
              </a:solidFill>
            </a:endParaRPr>
          </a:p>
          <a:p>
            <a:pPr indent="-433271">
              <a:lnSpc>
                <a:spcPct val="95000"/>
              </a:lnSpc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The function takes parameters for specifying points in the diagram.</a:t>
            </a:r>
            <a:endParaRPr sz="2023">
              <a:solidFill>
                <a:schemeClr val="dk1"/>
              </a:solidFill>
            </a:endParaRPr>
          </a:p>
          <a:p>
            <a:pPr indent="-433271">
              <a:lnSpc>
                <a:spcPct val="95000"/>
              </a:lnSpc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Parameter 1 is an array containing the points on the </a:t>
            </a:r>
            <a:r>
              <a:rPr lang="en" sz="2023" b="1">
                <a:solidFill>
                  <a:schemeClr val="dk1"/>
                </a:solidFill>
              </a:rPr>
              <a:t>x-axis</a:t>
            </a:r>
            <a:r>
              <a:rPr lang="en" sz="2023">
                <a:solidFill>
                  <a:schemeClr val="dk1"/>
                </a:solidFill>
              </a:rPr>
              <a:t>.</a:t>
            </a:r>
            <a:endParaRPr sz="2023">
              <a:solidFill>
                <a:schemeClr val="dk1"/>
              </a:solidFill>
            </a:endParaRPr>
          </a:p>
          <a:p>
            <a:pPr indent="-433271">
              <a:lnSpc>
                <a:spcPct val="95000"/>
              </a:lnSpc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Parameter 2 is an array containing the points on the </a:t>
            </a:r>
            <a:r>
              <a:rPr lang="en" sz="2023" b="1">
                <a:solidFill>
                  <a:schemeClr val="dk1"/>
                </a:solidFill>
              </a:rPr>
              <a:t>y-axis</a:t>
            </a:r>
            <a:r>
              <a:rPr lang="en" sz="2023">
                <a:solidFill>
                  <a:schemeClr val="dk1"/>
                </a:solidFill>
              </a:rPr>
              <a:t>.</a:t>
            </a:r>
            <a:endParaRPr sz="2023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1018"/>
              <a:buNone/>
            </a:pPr>
            <a:endParaRPr sz="2887"/>
          </a:p>
        </p:txBody>
      </p:sp>
    </p:spTree>
    <p:extLst>
      <p:ext uri="{BB962C8B-B14F-4D97-AF65-F5344CB8AC3E}">
        <p14:creationId xmlns:p14="http://schemas.microsoft.com/office/powerpoint/2010/main" val="3550191455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29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None/>
            </a:pPr>
            <a:r>
              <a:rPr lang="en" sz="2933">
                <a:solidFill>
                  <a:schemeClr val="dk1"/>
                </a:solidFill>
              </a:rPr>
              <a:t>Bar plot</a:t>
            </a:r>
            <a:endParaRPr sz="2933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667">
                <a:solidFill>
                  <a:schemeClr val="dk1"/>
                </a:solidFill>
              </a:rPr>
              <a:t>Additional parameter used :</a:t>
            </a:r>
            <a:endParaRPr sz="2667">
              <a:solidFill>
                <a:schemeClr val="dk1"/>
              </a:solidFill>
            </a:endParaRPr>
          </a:p>
          <a:p>
            <a:pPr indent="-423323">
              <a:spcBef>
                <a:spcPts val="667"/>
              </a:spcBef>
              <a:buClr>
                <a:schemeClr val="dk1"/>
              </a:buClr>
              <a:buSzPts val="1400"/>
            </a:pPr>
            <a:r>
              <a:rPr lang="en" sz="1867" b="1">
                <a:solidFill>
                  <a:schemeClr val="dk1"/>
                </a:solidFill>
              </a:rPr>
              <a:t>hue</a:t>
            </a:r>
            <a:r>
              <a:rPr lang="en" sz="1867">
                <a:solidFill>
                  <a:schemeClr val="dk1"/>
                </a:solidFill>
              </a:rPr>
              <a:t> : this parameter take column name for colour encoding.</a:t>
            </a:r>
            <a:endParaRPr sz="1867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" sz="1867" b="1">
                <a:solidFill>
                  <a:schemeClr val="dk1"/>
                </a:solidFill>
              </a:rPr>
              <a:t>kind</a:t>
            </a:r>
            <a:r>
              <a:rPr lang="en" sz="1867">
                <a:solidFill>
                  <a:schemeClr val="dk1"/>
                </a:solidFill>
              </a:rPr>
              <a:t> : to specify type of plot to visualize.</a:t>
            </a:r>
            <a:endParaRPr sz="2933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17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533" err="1">
                <a:solidFill>
                  <a:srgbClr val="666666"/>
                </a:solidFill>
              </a:rPr>
              <a:t>sns.catplot(x="sex", y="survived",hue="class", kind="bar", data=titanic)</a:t>
            </a:r>
            <a:endParaRPr sz="1333"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5EBB5A00-16B5-07D2-54D4-81D9E8AD5CFB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Plotting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57981689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700" y="1432201"/>
            <a:ext cx="5510600" cy="5085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60C54185-F29C-3118-D38E-B541C5FDC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625635105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9A3FA-DD69-3C94-A3CD-B8C9308F4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>
                <a:solidFill>
                  <a:schemeClr val="tx1"/>
                </a:solidFill>
              </a:rPr>
              <a:t>Show value in bar chart</a:t>
            </a:r>
          </a:p>
          <a:p>
            <a:pPr marL="152396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/>
              <a:t># Create a bar plot</a:t>
            </a:r>
          </a:p>
          <a:p>
            <a:pPr marL="152396" indent="0">
              <a:buNone/>
            </a:pPr>
            <a:r>
              <a:rPr lang="en-US"/>
              <a:t>g = sns.catplot(x="sex", y="survived", kind="bar", errorbar=None, data=titanic)</a:t>
            </a:r>
          </a:p>
          <a:p>
            <a:pPr marL="152396" indent="0">
              <a:buNone/>
            </a:pPr>
            <a:endParaRPr lang="en-US"/>
          </a:p>
          <a:p>
            <a:pPr marL="152396" indent="0">
              <a:buNone/>
            </a:pPr>
            <a:r>
              <a:rPr lang="en-US"/>
              <a:t># Annotate each bar with its value</a:t>
            </a:r>
          </a:p>
          <a:p>
            <a:pPr marL="152396" indent="0">
              <a:buNone/>
            </a:pPr>
            <a:r>
              <a:rPr lang="en-US"/>
              <a:t>for ax in g.axes.flat:</a:t>
            </a:r>
          </a:p>
          <a:p>
            <a:pPr marL="152396" indent="0">
              <a:buNone/>
            </a:pPr>
            <a:r>
              <a:rPr lang="en-US"/>
              <a:t>    for p in ax.patches:</a:t>
            </a:r>
          </a:p>
          <a:p>
            <a:pPr marL="152396" indent="0">
              <a:buNone/>
            </a:pPr>
            <a:r>
              <a:rPr lang="en-US"/>
              <a:t>        ax.text(p.get_x() + p.get_width() / 2., p.get_height(), </a:t>
            </a:r>
          </a:p>
          <a:p>
            <a:pPr marL="152396" indent="0">
              <a:buNone/>
            </a:pPr>
            <a:r>
              <a:rPr lang="en-US"/>
              <a:t>                f'{p.get_height():.2f}', </a:t>
            </a:r>
          </a:p>
          <a:p>
            <a:pPr marL="152396" indent="0">
              <a:buNone/>
            </a:pPr>
            <a:r>
              <a:rPr lang="en-US"/>
              <a:t>                ha='center', va='bottom')</a:t>
            </a:r>
          </a:p>
          <a:p>
            <a:pPr marL="152396" indent="0">
              <a:buNone/>
            </a:pPr>
            <a:endParaRPr lang="en-US"/>
          </a:p>
          <a:p>
            <a:pPr marL="152396" indent="0">
              <a:buNone/>
            </a:pPr>
            <a:r>
              <a:rPr lang="en-US"/>
              <a:t># Show the plot</a:t>
            </a:r>
          </a:p>
          <a:p>
            <a:pPr marL="152396" indent="0">
              <a:buNone/>
            </a:pPr>
            <a:r>
              <a:rPr lang="en-US" err="1"/>
              <a:t>plt.show()</a:t>
            </a: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7D744F35-D532-120E-2149-BFF3282DF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9503937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1"/>
          <p:cNvSpPr txBox="1">
            <a:spLocks noGrp="1"/>
          </p:cNvSpPr>
          <p:nvPr>
            <p:ph type="body" idx="1"/>
          </p:nvPr>
        </p:nvSpPr>
        <p:spPr>
          <a:xfrm>
            <a:off x="415600" y="1158949"/>
            <a:ext cx="11360800" cy="52358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667">
                <a:solidFill>
                  <a:schemeClr val="dk1"/>
                </a:solidFill>
              </a:rPr>
              <a:t>Exercise</a:t>
            </a:r>
            <a:endParaRPr sz="2667">
              <a:solidFill>
                <a:schemeClr val="dk1"/>
              </a:solidFill>
            </a:endParaRPr>
          </a:p>
          <a:p>
            <a:pPr indent="-465655">
              <a:spcBef>
                <a:spcPts val="1600"/>
              </a:spcBef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2533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Using the “taxis” dataset, create a scatter plot relating the “pickup_borough” with “tips”.</a:t>
            </a:r>
            <a:endParaRPr sz="2533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indent="-465655"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MY" sz="2533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Based on the “titanic” dataset, create a bar plot relating to the “who” &amp; “survived” columns.</a:t>
            </a:r>
          </a:p>
          <a:p>
            <a:pPr indent="-465655"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MY" sz="2533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Based on question 2, find the value of child survivors from third class.</a:t>
            </a:r>
          </a:p>
          <a:p>
            <a:pPr indent="-465655">
              <a:buClr>
                <a:schemeClr val="dk1"/>
              </a:buClr>
              <a:buSzPts val="1900"/>
              <a:buFont typeface="Calibri"/>
              <a:buAutoNum type="arabicPeriod"/>
            </a:pPr>
            <a:endParaRPr lang="en-MY" sz="2533">
              <a:solidFill>
                <a:schemeClr val="dk1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indent="-465655">
              <a:buClr>
                <a:schemeClr val="dk1"/>
              </a:buClr>
              <a:buSzPts val="1900"/>
              <a:buFont typeface="Calibri"/>
              <a:buAutoNum type="arabicPeriod"/>
            </a:pPr>
            <a:endParaRPr lang="en-MY" sz="1200"/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7EF5B616-559F-4D3B-1BEA-A7F4D38D334A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Plotting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19978254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2"/>
          <p:cNvSpPr txBox="1">
            <a:spLocks noGrp="1"/>
          </p:cNvSpPr>
          <p:nvPr>
            <p:ph type="body" idx="1"/>
          </p:nvPr>
        </p:nvSpPr>
        <p:spPr>
          <a:xfrm>
            <a:off x="415600" y="1480733"/>
            <a:ext cx="11507200" cy="515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70000"/>
              </a:lnSpc>
              <a:spcBef>
                <a:spcPts val="1333"/>
              </a:spcBef>
              <a:buSzPts val="935"/>
              <a:buNone/>
            </a:pPr>
            <a:r>
              <a:rPr lang="en" sz="2413">
                <a:solidFill>
                  <a:schemeClr val="dk1"/>
                </a:solidFill>
              </a:rPr>
              <a:t>Box plot</a:t>
            </a:r>
            <a:endParaRPr sz="2413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935"/>
              <a:buNone/>
            </a:pPr>
            <a:r>
              <a:rPr lang="en" sz="2187">
                <a:solidFill>
                  <a:schemeClr val="dk1"/>
                </a:solidFill>
              </a:rPr>
              <a:t>Boxplots encode valuable information about our distribution. From each box, the following pieces of information are shown:</a:t>
            </a:r>
            <a:endParaRPr lang="en-MY" sz="2187">
              <a:solidFill>
                <a:schemeClr val="dk1"/>
              </a:solidFill>
            </a:endParaRPr>
          </a:p>
          <a:p>
            <a:pPr marL="608965" indent="-428625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470"/>
            </a:pPr>
            <a:r>
              <a:rPr lang="en" sz="1960">
                <a:solidFill>
                  <a:schemeClr val="dk1"/>
                </a:solidFill>
              </a:rPr>
              <a:t>The central line of each box represents the median value</a:t>
            </a:r>
            <a:endParaRPr lang="en-MY" sz="1960">
              <a:solidFill>
                <a:schemeClr val="dk1"/>
              </a:solidFill>
            </a:endParaRPr>
          </a:p>
          <a:p>
            <a:pPr marL="608965" indent="-428625">
              <a:lnSpc>
                <a:spcPct val="150000"/>
              </a:lnSpc>
              <a:buClr>
                <a:schemeClr val="dk1"/>
              </a:buClr>
              <a:buSzPts val="1470"/>
            </a:pPr>
            <a:r>
              <a:rPr lang="en" sz="1960">
                <a:solidFill>
                  <a:schemeClr val="dk1"/>
                </a:solidFill>
              </a:rPr>
              <a:t>The top and bottom of the boxes are the  3𝑟𝑑  and  1𝑠𝑡  quantile, respectively.</a:t>
            </a:r>
            <a:endParaRPr lang="en-MY" sz="1960">
              <a:solidFill>
                <a:schemeClr val="dk1"/>
              </a:solidFill>
            </a:endParaRPr>
          </a:p>
          <a:p>
            <a:pPr marL="1218565" lvl="1" indent="-407035">
              <a:lnSpc>
                <a:spcPct val="150000"/>
              </a:lnSpc>
              <a:buClr>
                <a:schemeClr val="dk1"/>
              </a:buClr>
              <a:buSzPts val="1215"/>
            </a:pPr>
            <a:r>
              <a:rPr lang="en" sz="1620">
                <a:solidFill>
                  <a:schemeClr val="dk1"/>
                </a:solidFill>
              </a:rPr>
              <a:t>This means that 25% of all values are below the bottom line and 25% are above the top line, i.e. 50% of all values are within the colored region</a:t>
            </a:r>
            <a:endParaRPr lang="en-MY" sz="1620">
              <a:solidFill>
                <a:schemeClr val="dk1"/>
              </a:solidFill>
            </a:endParaRPr>
          </a:p>
          <a:p>
            <a:pPr marL="608965" indent="-428625">
              <a:lnSpc>
                <a:spcPct val="150000"/>
              </a:lnSpc>
              <a:buClr>
                <a:schemeClr val="dk1"/>
              </a:buClr>
              <a:buSzPts val="1470"/>
            </a:pPr>
            <a:r>
              <a:rPr lang="en" sz="1960">
                <a:solidFill>
                  <a:schemeClr val="dk1"/>
                </a:solidFill>
              </a:rPr>
              <a:t>The whiskers denote the outlier limits. Any value between the whiskers is considered "normal"</a:t>
            </a:r>
            <a:endParaRPr lang="en-MY" sz="1960">
              <a:solidFill>
                <a:schemeClr val="dk1"/>
              </a:solidFill>
            </a:endParaRPr>
          </a:p>
          <a:p>
            <a:pPr marL="608965" indent="-428625">
              <a:lnSpc>
                <a:spcPct val="150000"/>
              </a:lnSpc>
              <a:buClr>
                <a:schemeClr val="dk1"/>
              </a:buClr>
              <a:buSzPts val="1470"/>
            </a:pPr>
            <a:r>
              <a:rPr lang="en" sz="1960">
                <a:solidFill>
                  <a:schemeClr val="dk1"/>
                </a:solidFill>
              </a:rPr>
              <a:t>The points outside of the whiskers are outliers that may require special attention</a:t>
            </a:r>
            <a:endParaRPr lang="en-MY" sz="1847">
              <a:solidFill>
                <a:schemeClr val="dk1"/>
              </a:solidFill>
            </a:endParaRPr>
          </a:p>
        </p:txBody>
      </p:sp>
      <p:sp>
        <p:nvSpPr>
          <p:cNvPr id="8" name="Google Shape;713;p111">
            <a:extLst>
              <a:ext uri="{FF2B5EF4-FFF2-40B4-BE49-F238E27FC236}">
                <a16:creationId xmlns:a16="http://schemas.microsoft.com/office/drawing/2014/main" id="{5CF5C613-C672-02A8-F054-1710CDD14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-MY" sz="2500"/>
              <a:t>Plotting with Categorical Data</a:t>
            </a:r>
            <a:endParaRPr lang="en" sz="2500"/>
          </a:p>
          <a:p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737359871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3"/>
          <p:cNvSpPr txBox="1">
            <a:spLocks noGrp="1"/>
          </p:cNvSpPr>
          <p:nvPr>
            <p:ph type="body" idx="1"/>
          </p:nvPr>
        </p:nvSpPr>
        <p:spPr>
          <a:xfrm>
            <a:off x="415600" y="1480733"/>
            <a:ext cx="11507200" cy="515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None/>
            </a:pPr>
            <a:r>
              <a:rPr lang="en-MY" sz="2650">
                <a:solidFill>
                  <a:schemeClr val="dk1"/>
                </a:solidFill>
              </a:rPr>
              <a:t>Box plot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-MY" sz="2100" err="1">
                <a:solidFill>
                  <a:srgbClr val="666666"/>
                </a:solidFill>
              </a:rPr>
              <a:t>sns.plot(x='day', y='total_bill', kind='box',data=tips)</a:t>
            </a:r>
          </a:p>
        </p:txBody>
      </p:sp>
      <p:pic>
        <p:nvPicPr>
          <p:cNvPr id="853" name="Google Shape;85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01" y="2795401"/>
            <a:ext cx="3847135" cy="36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13;p111">
            <a:extLst>
              <a:ext uri="{FF2B5EF4-FFF2-40B4-BE49-F238E27FC236}">
                <a16:creationId xmlns:a16="http://schemas.microsoft.com/office/drawing/2014/main" id="{29228813-98A9-553A-860E-A21373D7B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-MY" sz="2500"/>
              <a:t>Plotting with Categorical Data</a:t>
            </a:r>
            <a:endParaRPr lang="en" sz="2500"/>
          </a:p>
          <a:p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338795205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5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667">
                <a:solidFill>
                  <a:schemeClr val="dk1"/>
                </a:solidFill>
              </a:rPr>
              <a:t>Violin plot</a:t>
            </a:r>
            <a:endParaRPr lang="en-US"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191925"/>
                </a:solidFill>
              </a:rPr>
              <a:t>The statistics summary of violin plots:</a:t>
            </a:r>
            <a:endParaRPr lang="en-MY">
              <a:solidFill>
                <a:srgbClr val="191925"/>
              </a:solidFill>
            </a:endParaRPr>
          </a:p>
          <a:p>
            <a:pPr marL="608965" indent="-440055">
              <a:lnSpc>
                <a:spcPct val="150000"/>
              </a:lnSpc>
              <a:spcBef>
                <a:spcPts val="667"/>
              </a:spcBef>
              <a:buClr>
                <a:srgbClr val="191925"/>
              </a:buClr>
              <a:buSzPts val="1600"/>
            </a:pPr>
            <a:r>
              <a:rPr lang="en" sz="2133">
                <a:solidFill>
                  <a:srgbClr val="191925"/>
                </a:solidFill>
              </a:rPr>
              <a:t>the white dot represents the median</a:t>
            </a:r>
            <a:endParaRPr lang="en-MY" sz="2133">
              <a:solidFill>
                <a:srgbClr val="191925"/>
              </a:solidFill>
            </a:endParaRPr>
          </a:p>
          <a:p>
            <a:pPr marL="608965" indent="-440055">
              <a:lnSpc>
                <a:spcPct val="150000"/>
              </a:lnSpc>
              <a:buClr>
                <a:srgbClr val="191925"/>
              </a:buClr>
              <a:buSzPts val="1600"/>
            </a:pPr>
            <a:r>
              <a:rPr lang="en" sz="2133">
                <a:solidFill>
                  <a:srgbClr val="191925"/>
                </a:solidFill>
              </a:rPr>
              <a:t>the thick black bar in the center represents the interquartile range</a:t>
            </a:r>
            <a:endParaRPr lang="en-MY" sz="2133">
              <a:solidFill>
                <a:srgbClr val="191925"/>
              </a:solidFill>
            </a:endParaRPr>
          </a:p>
          <a:p>
            <a:pPr marL="608965" indent="-440055">
              <a:lnSpc>
                <a:spcPct val="150000"/>
              </a:lnSpc>
              <a:buClr>
                <a:srgbClr val="191925"/>
              </a:buClr>
              <a:buSzPts val="1600"/>
            </a:pPr>
            <a:r>
              <a:rPr lang="en" sz="2133">
                <a:solidFill>
                  <a:srgbClr val="191925"/>
                </a:solidFill>
              </a:rPr>
              <a:t>the thin black line represents the rest of the distribution</a:t>
            </a:r>
            <a:endParaRPr lang="en-MY"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endParaRPr lang="en-MY" sz="2133">
              <a:solidFill>
                <a:srgbClr val="191925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7" name="Google Shape;713;p111">
            <a:extLst>
              <a:ext uri="{FF2B5EF4-FFF2-40B4-BE49-F238E27FC236}">
                <a16:creationId xmlns:a16="http://schemas.microsoft.com/office/drawing/2014/main" id="{9BCFA50C-FAE4-2502-6300-EEA28FCFC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-MY" sz="2500"/>
              <a:t>Plotting with Categorical Data</a:t>
            </a:r>
            <a:endParaRPr lang="en" sz="2500"/>
          </a:p>
          <a:p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229604315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534" y="2340985"/>
            <a:ext cx="5159001" cy="360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234" y="6053768"/>
            <a:ext cx="2766033" cy="5614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83C71-09AA-981B-59F1-8544E69F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08" y="1386152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/>
              <a:t>Differences between Box Plot versus Violin Plot</a:t>
            </a:r>
          </a:p>
        </p:txBody>
      </p:sp>
      <p:sp>
        <p:nvSpPr>
          <p:cNvPr id="9" name="Google Shape;713;p111">
            <a:extLst>
              <a:ext uri="{FF2B5EF4-FFF2-40B4-BE49-F238E27FC236}">
                <a16:creationId xmlns:a16="http://schemas.microsoft.com/office/drawing/2014/main" id="{4138A211-10F5-DEAC-10F7-FD7A71DA6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-MY" sz="2500"/>
              <a:t>Plotting with Categorical Data</a:t>
            </a:r>
            <a:endParaRPr lang="en" sz="2500"/>
          </a:p>
          <a:p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199943144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6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3200">
                <a:solidFill>
                  <a:schemeClr val="dk1"/>
                </a:solidFill>
              </a:rPr>
              <a:t>Violin plot</a:t>
            </a:r>
            <a:endParaRPr sz="3200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17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 err="1">
                <a:solidFill>
                  <a:srgbClr val="666666"/>
                </a:solidFill>
              </a:rPr>
              <a:t>sns.catplot(x='day', y='total_bill',hue="sex",split=True, kind='violin',data=tips)</a:t>
            </a:r>
            <a:endParaRPr sz="2000"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133">
                <a:solidFill>
                  <a:schemeClr val="dk1"/>
                </a:solidFill>
              </a:rPr>
              <a:t>Additional parameter used:</a:t>
            </a:r>
            <a:endParaRPr sz="2133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133">
                <a:solidFill>
                  <a:schemeClr val="dk1"/>
                </a:solidFill>
              </a:rPr>
              <a:t>  a) hue = ‘sex’  : to visualize data by gender</a:t>
            </a:r>
            <a:endParaRPr sz="2133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133">
                <a:solidFill>
                  <a:schemeClr val="dk1"/>
                </a:solidFill>
              </a:rPr>
              <a:t>  b) split = ‘True’ : to visualize categorical data side by</a:t>
            </a:r>
            <a:endParaRPr sz="2133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133">
                <a:solidFill>
                  <a:schemeClr val="dk1"/>
                </a:solidFill>
              </a:rPr>
              <a:t>    side.</a:t>
            </a:r>
            <a:endParaRPr sz="2267"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4B75700F-6E52-5F18-7016-101B70C00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-MY" sz="2500"/>
              <a:t>Plotting with Categorical Data</a:t>
            </a:r>
            <a:endParaRPr lang="en" sz="2500"/>
          </a:p>
          <a:p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28979429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67" y="1406967"/>
            <a:ext cx="8311635" cy="52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Plotting with Categorical Data</a:t>
            </a:r>
          </a:p>
          <a:p>
            <a:endParaRPr lang="en-MY" sz="2500" kern="0"/>
          </a:p>
        </p:txBody>
      </p:sp>
    </p:spTree>
    <p:extLst>
      <p:ext uri="{BB962C8B-B14F-4D97-AF65-F5344CB8AC3E}">
        <p14:creationId xmlns:p14="http://schemas.microsoft.com/office/powerpoint/2010/main" val="18428495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Pyplot</a:t>
            </a: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415600" y="21838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33271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518"/>
            </a:pPr>
            <a:r>
              <a:rPr lang="en" sz="2023">
                <a:solidFill>
                  <a:schemeClr val="dk1"/>
                </a:solidFill>
              </a:rPr>
              <a:t>Example: </a:t>
            </a:r>
            <a:endParaRPr sz="2023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>
                <a:solidFill>
                  <a:srgbClr val="666666"/>
                </a:solidFill>
              </a:rPr>
              <a:t>import matplotlib.pyplot as plt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>
                <a:solidFill>
                  <a:srgbClr val="666666"/>
                </a:solidFill>
              </a:rPr>
              <a:t>import numpy as np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 err="1">
                <a:solidFill>
                  <a:srgbClr val="666666"/>
                </a:solidFill>
              </a:rPr>
              <a:t>xpoints = np.array([1, 10])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 err="1">
                <a:solidFill>
                  <a:srgbClr val="666666"/>
                </a:solidFill>
              </a:rPr>
              <a:t>ypoints = np.array([1, 5])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 err="1">
                <a:solidFill>
                  <a:srgbClr val="666666"/>
                </a:solidFill>
              </a:rPr>
              <a:t>plt.plot(xpoints, ypoints)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r>
              <a:rPr lang="en" sz="2023" err="1">
                <a:solidFill>
                  <a:srgbClr val="666666"/>
                </a:solidFill>
              </a:rPr>
              <a:t>plt.show()</a:t>
            </a:r>
            <a:endParaRPr sz="202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018"/>
              <a:buNone/>
            </a:pPr>
            <a:endParaRPr sz="2887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6539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1F6AF-5CFE-8CC3-4038-998503502CAC}"/>
              </a:ext>
            </a:extLst>
          </p:cNvPr>
          <p:cNvSpPr txBox="1"/>
          <p:nvPr/>
        </p:nvSpPr>
        <p:spPr>
          <a:xfrm>
            <a:off x="310815" y="1393658"/>
            <a:ext cx="11209421" cy="12874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Figure-level interface for drawing distribution plots.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cs typeface="Arial"/>
              </a:rPr>
              <a:t>Provides access to several approaches for visualizing the univariate or bivariate distribution of data.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cs typeface="Arial"/>
              </a:rPr>
              <a:t>By default, uses </a:t>
            </a:r>
            <a:r>
              <a:rPr lang="en-US" b="1" err="1">
                <a:cs typeface="Arial"/>
              </a:rPr>
              <a:t>displot()</a:t>
            </a:r>
            <a:r>
              <a:rPr lang="en-US">
                <a:cs typeface="Arial"/>
              </a:rPr>
              <a:t> for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278276127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1F6AF-5CFE-8CC3-4038-998503502CAC}"/>
              </a:ext>
            </a:extLst>
          </p:cNvPr>
          <p:cNvSpPr txBox="1"/>
          <p:nvPr/>
        </p:nvSpPr>
        <p:spPr>
          <a:xfrm>
            <a:off x="310815" y="1393658"/>
            <a:ext cx="11136579" cy="4611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Plotting</a:t>
            </a:r>
            <a:r>
              <a:rPr lang="en-US"/>
              <a:t> univariate histograms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Histograms are used as the default visualization for distribution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It is also used as the main visualization form for univariate distribution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A histogram is a bar plot where the axis representing the data variable is divided into a set of discrete bins and the count of observations falling within each bin is shown using the height of the corresponding bar.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Univariate distribution refers to a single variable while bivariate distribution refers to two separate variables.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804372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1F6AF-5CFE-8CC3-4038-998503502CAC}"/>
              </a:ext>
            </a:extLst>
          </p:cNvPr>
          <p:cNvSpPr txBox="1"/>
          <p:nvPr/>
        </p:nvSpPr>
        <p:spPr>
          <a:xfrm>
            <a:off x="310815" y="1393658"/>
            <a:ext cx="5030553" cy="5468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Plotting</a:t>
            </a:r>
            <a:r>
              <a:rPr lang="en-US"/>
              <a:t> univariate histograms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Calibri"/>
                <a:cs typeface="Calibri"/>
              </a:rPr>
              <a:t># Import Module &amp; Dataset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 seaborn as sns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 matplotlib.pyplot as plt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 pandas as pd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 numpy as np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penguins</a:t>
            </a:r>
            <a:r>
              <a:rPr lang="en" sz="2000">
                <a:solidFill>
                  <a:srgbClr val="666666"/>
                </a:solidFill>
                <a:latin typeface="Arial"/>
                <a:ea typeface="+mn-lt"/>
                <a:cs typeface="+mn-lt"/>
              </a:rPr>
              <a:t> = sns.load_dataset("penguins")</a:t>
            </a:r>
            <a:endParaRPr lang="en-US"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cs typeface="Arial"/>
              </a:rPr>
              <a:t>penguins.head()</a:t>
            </a: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72529-1719-A76A-B340-596E10971D07}"/>
              </a:ext>
            </a:extLst>
          </p:cNvPr>
          <p:cNvSpPr txBox="1"/>
          <p:nvPr/>
        </p:nvSpPr>
        <p:spPr>
          <a:xfrm>
            <a:off x="5915525" y="2165684"/>
            <a:ext cx="5993079" cy="25314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sz="2000">
                <a:solidFill>
                  <a:srgbClr val="666666"/>
                </a:solidFill>
                <a:latin typeface="Calibri"/>
                <a:cs typeface="Calibri"/>
              </a:rPr>
              <a:t># Visualize displot</a:t>
            </a:r>
            <a:endParaRPr lang="en-US" err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latin typeface="Arial"/>
                <a:cs typeface="Arial"/>
              </a:rPr>
              <a:t>sns.displot(penguins</a:t>
            </a:r>
            <a:r>
              <a:rPr lang="en" sz="2000">
                <a:solidFill>
                  <a:srgbClr val="666666"/>
                </a:solidFill>
                <a:latin typeface="Arial"/>
                <a:ea typeface="+mn-lt"/>
                <a:cs typeface="+mn-lt"/>
              </a:rPr>
              <a:t>, x="flipper_length_mm")</a:t>
            </a:r>
            <a:endParaRPr lang="en"/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0320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5113B-D1F9-7AA4-9500-316466159C03}"/>
              </a:ext>
            </a:extLst>
          </p:cNvPr>
          <p:cNvSpPr txBox="1"/>
          <p:nvPr/>
        </p:nvSpPr>
        <p:spPr>
          <a:xfrm>
            <a:off x="411079" y="1112920"/>
            <a:ext cx="5364078" cy="45602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The shown visualization appears to be bimodal, which does not represent the data quite well.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To create a more accurate representation, bin size is used to set the range of the variable.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cs typeface="Arial"/>
              </a:rPr>
              <a:t>Bin size is written as </a:t>
            </a:r>
            <a:r>
              <a:rPr lang="en" sz="2000" err="1">
                <a:solidFill>
                  <a:srgbClr val="666666"/>
                </a:solidFill>
                <a:cs typeface="Arial"/>
              </a:rPr>
              <a:t>binwidth().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CD8A6-2D45-F8A7-2F8E-C9E0F36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1009901"/>
            <a:ext cx="611505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504073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474D0-6C6C-616C-45B3-947B64C1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46" y="740194"/>
            <a:ext cx="5924550" cy="5457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3E98B-FBBE-106A-24A4-57FB759BB1D4}"/>
              </a:ext>
            </a:extLst>
          </p:cNvPr>
          <p:cNvSpPr txBox="1"/>
          <p:nvPr/>
        </p:nvSpPr>
        <p:spPr>
          <a:xfrm>
            <a:off x="230605" y="1604210"/>
            <a:ext cx="5364078" cy="31752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sz="2000">
                <a:solidFill>
                  <a:srgbClr val="666666"/>
                </a:solidFill>
                <a:cs typeface="Arial"/>
              </a:rPr>
              <a:t># Example usage:</a:t>
            </a:r>
            <a:endParaRPr lang="en-US"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latin typeface="Arial"/>
                <a:cs typeface="Arial"/>
              </a:rPr>
              <a:t>sns.displot(penguins, x="flipper_length_mm", binwidth=5)</a:t>
            </a:r>
            <a:endParaRPr lang="en"/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997176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3E98B-FBBE-106A-24A4-57FB759BB1D4}"/>
              </a:ext>
            </a:extLst>
          </p:cNvPr>
          <p:cNvSpPr txBox="1"/>
          <p:nvPr/>
        </p:nvSpPr>
        <p:spPr>
          <a:xfrm>
            <a:off x="230605" y="1604210"/>
            <a:ext cx="5364078" cy="5019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sz="2000">
                <a:cs typeface="Arial"/>
              </a:rPr>
              <a:t>Additional parameters that can be used:</a:t>
            </a:r>
            <a:endParaRPr lang="en" sz="2000">
              <a:solidFill>
                <a:srgbClr val="666666"/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cs typeface="Arial"/>
              </a:rPr>
              <a:t>Hue (based on category)</a:t>
            </a:r>
          </a:p>
          <a:p>
            <a:pPr>
              <a:lnSpc>
                <a:spcPct val="150000"/>
              </a:lnSpc>
            </a:pPr>
            <a:r>
              <a:rPr lang="en" sz="2000">
                <a:solidFill>
                  <a:srgbClr val="666666"/>
                </a:solidFill>
                <a:cs typeface="Arial"/>
              </a:rPr>
              <a:t># Example usage:</a:t>
            </a:r>
            <a:endParaRPr lang="en-US"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ea typeface="+mn-lt"/>
                <a:cs typeface="+mn-lt"/>
              </a:rPr>
              <a:t>sns.displot(penguins, x="flipper_length_mm", binwidth=5, hue='species')</a:t>
            </a:r>
            <a:endParaRPr lang="en"/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000000"/>
                </a:solidFill>
                <a:ea typeface="+mn-lt"/>
                <a:cs typeface="+mn-lt"/>
              </a:rPr>
              <a:t>By default, the different histograms are “layered” on top of each other and, in some cases, they may be difficult to distinguish.</a:t>
            </a:r>
            <a:endParaRPr lang="en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20312081-01DE-4654-59C3-356EF2F0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40" y="1087103"/>
            <a:ext cx="6460959" cy="5124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57756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9DFD7826-08ED-49BE-8209-A3BC1C1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222" y="1297906"/>
            <a:ext cx="6728661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37B26-11BC-FCCA-AC07-774086ED88E3}"/>
              </a:ext>
            </a:extLst>
          </p:cNvPr>
          <p:cNvSpPr txBox="1"/>
          <p:nvPr/>
        </p:nvSpPr>
        <p:spPr>
          <a:xfrm>
            <a:off x="461210" y="1273341"/>
            <a:ext cx="4612105" cy="4011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>
                <a:cs typeface="Arial"/>
              </a:rPr>
              <a:t>The "multiple" parameter can be used to change the visualization of the histogram.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cs typeface="Arial"/>
              </a:rPr>
              <a:t>The</a:t>
            </a:r>
            <a:r>
              <a:rPr lang="en" sz="2000">
                <a:solidFill>
                  <a:srgbClr val="666666"/>
                </a:solidFill>
                <a:cs typeface="Arial"/>
              </a:rPr>
              <a:t> </a:t>
            </a:r>
            <a:r>
              <a:rPr lang="en" sz="2000">
                <a:cs typeface="Arial"/>
              </a:rPr>
              <a:t>parameter</a:t>
            </a:r>
            <a:r>
              <a:rPr lang="en" sz="2000">
                <a:solidFill>
                  <a:srgbClr val="666666"/>
                </a:solidFill>
                <a:cs typeface="Arial"/>
              </a:rPr>
              <a:t> multiple='stack' </a:t>
            </a:r>
            <a:r>
              <a:rPr lang="en" sz="2000">
                <a:cs typeface="Arial"/>
              </a:rPr>
              <a:t>is used the stack the bars together.</a:t>
            </a:r>
            <a:endParaRPr lang="en" sz="2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solidFill>
                  <a:srgbClr val="000000"/>
                </a:solidFill>
                <a:ea typeface="+mn-lt"/>
                <a:cs typeface="+mn-lt"/>
              </a:rPr>
              <a:t>The outline of the full histogram will match the plot with only a single variable.</a:t>
            </a:r>
            <a:endParaRPr lang="en" sz="2000">
              <a:solidFill>
                <a:srgbClr val="666666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312522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37B26-11BC-FCCA-AC07-774086ED88E3}"/>
              </a:ext>
            </a:extLst>
          </p:cNvPr>
          <p:cNvSpPr txBox="1"/>
          <p:nvPr/>
        </p:nvSpPr>
        <p:spPr>
          <a:xfrm>
            <a:off x="461210" y="1273341"/>
            <a:ext cx="4612105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cs typeface="Arial"/>
              </a:rPr>
              <a:t>Another option,</a:t>
            </a:r>
            <a:r>
              <a:rPr lang="en" sz="2000">
                <a:solidFill>
                  <a:srgbClr val="666666"/>
                </a:solidFill>
                <a:cs typeface="Arial"/>
              </a:rPr>
              <a:t> multiple='dodge' </a:t>
            </a:r>
            <a:r>
              <a:rPr lang="en" sz="2000">
                <a:ea typeface="+mn-lt"/>
                <a:cs typeface="+mn-lt"/>
              </a:rPr>
              <a:t>moves the bars horizontally and reduces their width.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solidFill>
                  <a:srgbClr val="000000"/>
                </a:solidFill>
                <a:ea typeface="+mn-lt"/>
                <a:cs typeface="+mn-lt"/>
              </a:rPr>
              <a:t>Ensures that there are no overlaps and that the bars remain comparable in terms of height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solidFill>
                  <a:srgbClr val="000000"/>
                </a:solidFill>
                <a:ea typeface="+mn-lt"/>
                <a:cs typeface="+mn-lt"/>
              </a:rPr>
              <a:t>The outline of the full histogram will match the plot with only a single variable.</a:t>
            </a:r>
            <a:endParaRPr lang="en" sz="2000">
              <a:solidFill>
                <a:srgbClr val="666666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cs typeface="Arial"/>
            </a:endParaRP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BE07581-5441-A6AE-3A12-D3A203ED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95" y="1274094"/>
            <a:ext cx="6359693" cy="492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07164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37B26-11BC-FCCA-AC07-774086ED88E3}"/>
              </a:ext>
            </a:extLst>
          </p:cNvPr>
          <p:cNvSpPr txBox="1"/>
          <p:nvPr/>
        </p:nvSpPr>
        <p:spPr>
          <a:xfrm>
            <a:off x="461210" y="1273341"/>
            <a:ext cx="4612105" cy="3226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" sz="2000">
                <a:solidFill>
                  <a:srgbClr val="000000"/>
                </a:solidFill>
                <a:ea typeface="+mn-lt"/>
                <a:cs typeface="+mn-lt"/>
              </a:rPr>
              <a:t>A bivariate histogram bins the data within rectangles that tile the plot and then shows the count of observations within each rectangle with the fill color.</a:t>
            </a:r>
            <a:endParaRPr lang="en" sz="2000">
              <a:solidFill>
                <a:srgbClr val="000000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" sz="20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cs typeface="Arial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D604DE3-7F4B-E4B0-CDC2-D7FF5CF8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83" y="1276852"/>
            <a:ext cx="5840830" cy="503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9174401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1F6AF-5CFE-8CC3-4038-998503502CAC}"/>
              </a:ext>
            </a:extLst>
          </p:cNvPr>
          <p:cNvSpPr txBox="1"/>
          <p:nvPr/>
        </p:nvSpPr>
        <p:spPr>
          <a:xfrm>
            <a:off x="310815" y="1393658"/>
            <a:ext cx="5030553" cy="5468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Plotting</a:t>
            </a:r>
            <a:r>
              <a:rPr lang="en-US"/>
              <a:t> bivariate histograms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Calibri"/>
                <a:cs typeface="Calibri"/>
              </a:rPr>
              <a:t># Import Module &amp; Dataset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 seaborn as sns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 matplotlib.pyplot as plt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 pandas as pd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import numpy as np</a:t>
            </a:r>
          </a:p>
          <a:p>
            <a:pPr>
              <a:lnSpc>
                <a:spcPct val="90000"/>
              </a:lnSpc>
              <a:spcBef>
                <a:spcPts val="667"/>
              </a:spcBef>
            </a:pPr>
            <a:endParaRPr lang="en" sz="2000">
              <a:solidFill>
                <a:srgbClr val="666666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>
                <a:solidFill>
                  <a:srgbClr val="666666"/>
                </a:solidFill>
                <a:latin typeface="Arial"/>
                <a:cs typeface="Arial"/>
              </a:rPr>
              <a:t>penguins</a:t>
            </a:r>
            <a:r>
              <a:rPr lang="en" sz="2000">
                <a:solidFill>
                  <a:srgbClr val="666666"/>
                </a:solidFill>
                <a:latin typeface="Arial"/>
                <a:ea typeface="+mn-lt"/>
                <a:cs typeface="+mn-lt"/>
              </a:rPr>
              <a:t> = sns.load_dataset("penguins")</a:t>
            </a:r>
            <a:endParaRPr lang="en-US"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cs typeface="Arial"/>
              </a:rPr>
              <a:t>penguins.head()</a:t>
            </a: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72529-1719-A76A-B340-596E10971D07}"/>
              </a:ext>
            </a:extLst>
          </p:cNvPr>
          <p:cNvSpPr txBox="1"/>
          <p:nvPr/>
        </p:nvSpPr>
        <p:spPr>
          <a:xfrm>
            <a:off x="5915525" y="2165684"/>
            <a:ext cx="5993079" cy="2808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sz="2000">
                <a:solidFill>
                  <a:srgbClr val="666666"/>
                </a:solidFill>
                <a:latin typeface="Calibri"/>
                <a:cs typeface="Calibri"/>
              </a:rPr>
              <a:t># Visualize displot</a:t>
            </a:r>
            <a:endParaRPr lang="en-US" err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667"/>
              </a:spcBef>
            </a:pPr>
            <a:r>
              <a:rPr lang="en" sz="2000" err="1">
                <a:solidFill>
                  <a:srgbClr val="666666"/>
                </a:solidFill>
                <a:ea typeface="+mn-lt"/>
                <a:cs typeface="+mn-lt"/>
              </a:rPr>
              <a:t>sns.displot(penguins, x="bill_length_mm", y="bill_depth_mm")</a:t>
            </a:r>
            <a:endParaRPr lang="en"/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948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Pyplot</a:t>
            </a:r>
            <a:endParaRPr/>
          </a:p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900" y="1536634"/>
            <a:ext cx="5601533" cy="5165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4095122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81329011-86DF-BAC0-8BC6-7F275F183735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Visualize the distribution of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37B26-11BC-FCCA-AC07-774086ED88E3}"/>
              </a:ext>
            </a:extLst>
          </p:cNvPr>
          <p:cNvSpPr txBox="1"/>
          <p:nvPr/>
        </p:nvSpPr>
        <p:spPr>
          <a:xfrm>
            <a:off x="461210" y="1273341"/>
            <a:ext cx="5113420" cy="3226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" sz="2000">
                <a:ea typeface="+mn-lt"/>
                <a:cs typeface="+mn-lt"/>
              </a:rPr>
              <a:t>Parameters can also be used for bivariate distributions, such as "hue"</a:t>
            </a:r>
            <a:endParaRPr lang="en-US"/>
          </a:p>
          <a:p>
            <a:pPr>
              <a:lnSpc>
                <a:spcPct val="150000"/>
              </a:lnSpc>
            </a:pPr>
            <a:r>
              <a:rPr lang="en" sz="2000" err="1">
                <a:solidFill>
                  <a:srgbClr val="666666"/>
                </a:solidFill>
                <a:ea typeface="+mn-lt"/>
                <a:cs typeface="+mn-lt"/>
              </a:rPr>
              <a:t>sns.displot(penguins, x="bill_length_mm", y="bill_depth_mm", hue='species')</a:t>
            </a:r>
            <a:endParaRPr lang="en" sz="20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" sz="20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>
              <a:cs typeface="Arial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5D80842-AA04-34E3-C964-BE922289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66" y="1277353"/>
            <a:ext cx="6089483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9580382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8"/>
          <p:cNvSpPr txBox="1">
            <a:spLocks noGrp="1"/>
          </p:cNvSpPr>
          <p:nvPr>
            <p:ph type="body" idx="1"/>
          </p:nvPr>
        </p:nvSpPr>
        <p:spPr>
          <a:xfrm>
            <a:off x="415600" y="1690466"/>
            <a:ext cx="10780484" cy="432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0000" lnSpcReduction="20000"/>
          </a:bodyPr>
          <a:lstStyle/>
          <a:p>
            <a:pPr indent="-462268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Tx/>
            </a:pPr>
            <a:r>
              <a:rPr lang="en" sz="3200">
                <a:solidFill>
                  <a:schemeClr val="dk1"/>
                </a:solidFill>
              </a:rPr>
              <a:t>You can apply multiple plot if you have too much detail to show in one plot.</a:t>
            </a:r>
            <a:endParaRPr sz="3200">
              <a:solidFill>
                <a:schemeClr val="dk1"/>
              </a:solidFill>
            </a:endParaRPr>
          </a:p>
          <a:p>
            <a:pPr indent="-462268">
              <a:lnSpc>
                <a:spcPct val="150000"/>
              </a:lnSpc>
              <a:buClr>
                <a:schemeClr val="dk1"/>
              </a:buClr>
              <a:buSzTx/>
            </a:pPr>
            <a:r>
              <a:rPr lang="en" sz="3200">
                <a:solidFill>
                  <a:schemeClr val="dk1"/>
                </a:solidFill>
              </a:rPr>
              <a:t>Additional parameters that need to include are :</a:t>
            </a:r>
            <a:endParaRPr sz="3200">
              <a:solidFill>
                <a:schemeClr val="dk1"/>
              </a:solidFill>
            </a:endParaRPr>
          </a:p>
          <a:p>
            <a:pPr lvl="1" indent="-462268">
              <a:lnSpc>
                <a:spcPct val="150000"/>
              </a:lnSpc>
              <a:buClr>
                <a:schemeClr val="dk1"/>
              </a:buClr>
              <a:buSzTx/>
            </a:pPr>
            <a:r>
              <a:rPr lang="en" sz="3200">
                <a:solidFill>
                  <a:schemeClr val="dk1"/>
                </a:solidFill>
              </a:rPr>
              <a:t>col=’...’ : variables that define subsets to plot on column-wise facets</a:t>
            </a:r>
            <a:endParaRPr sz="3200">
              <a:solidFill>
                <a:schemeClr val="dk1"/>
              </a:solidFill>
            </a:endParaRPr>
          </a:p>
          <a:p>
            <a:pPr lvl="1" indent="-462268">
              <a:lnSpc>
                <a:spcPct val="150000"/>
              </a:lnSpc>
              <a:buClr>
                <a:schemeClr val="dk1"/>
              </a:buClr>
              <a:buSzTx/>
            </a:pPr>
            <a:r>
              <a:rPr lang="en" sz="3200">
                <a:solidFill>
                  <a:schemeClr val="dk1"/>
                </a:solidFill>
              </a:rPr>
              <a:t> row=’...’ : variables that define subsets to plot on row-wise facets</a:t>
            </a:r>
            <a:endParaRPr sz="32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sns.catplot(x="sex", y="survived", hue="class", kind="bar", col="embark_town", data=titanic)</a:t>
            </a:r>
            <a:endParaRPr sz="2667">
              <a:solidFill>
                <a:srgbClr val="666666"/>
              </a:solidFill>
            </a:endParaRPr>
          </a:p>
          <a:p>
            <a:pPr indent="-462268">
              <a:spcBef>
                <a:spcPts val="1333"/>
              </a:spcBef>
              <a:buClr>
                <a:schemeClr val="dk1"/>
              </a:buClr>
              <a:buSzTx/>
            </a:pPr>
            <a:r>
              <a:rPr lang="en" sz="3200">
                <a:solidFill>
                  <a:schemeClr val="dk1"/>
                </a:solidFill>
              </a:rPr>
              <a:t>Let see the result when we include col parameter in the code.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71A8DDCA-183B-5FF5-F1FF-BB63DD507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Multi-plot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72306642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1" y="1096001"/>
            <a:ext cx="11527401" cy="42783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1EF1E74F-B0D6-56F0-A783-59653A31A607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Multi-plot</a:t>
            </a:r>
          </a:p>
        </p:txBody>
      </p:sp>
    </p:spTree>
    <p:extLst>
      <p:ext uri="{BB962C8B-B14F-4D97-AF65-F5344CB8AC3E}">
        <p14:creationId xmlns:p14="http://schemas.microsoft.com/office/powerpoint/2010/main" val="2193252969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0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82588">
              <a:spcBef>
                <a:spcPts val="1333"/>
              </a:spcBef>
              <a:buClr>
                <a:schemeClr val="dk1"/>
              </a:buClr>
              <a:buSzPts val="2100"/>
            </a:pPr>
            <a:r>
              <a:rPr lang="en" sz="2800">
                <a:solidFill>
                  <a:schemeClr val="dk1"/>
                </a:solidFill>
              </a:rPr>
              <a:t>Now, we will add both ‘row’ and ‘col’ parameter in the code.</a:t>
            </a:r>
            <a:endParaRPr sz="28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sns.catplot(x="sex", y="survived", kind="bar", col="embark_town", row='class', data=titanic)</a:t>
            </a:r>
            <a:endParaRPr sz="2667">
              <a:solidFill>
                <a:srgbClr val="666666"/>
              </a:solidFill>
            </a:endParaRPr>
          </a:p>
          <a:p>
            <a:pPr indent="0">
              <a:spcBef>
                <a:spcPts val="1333"/>
              </a:spcBef>
              <a:buNone/>
            </a:pPr>
            <a:endParaRPr sz="2800">
              <a:solidFill>
                <a:srgbClr val="666666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4C91CC4B-6AF6-5047-56EF-22D4D625E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Multi-plot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24466015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332" y="1473500"/>
            <a:ext cx="4894333" cy="51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58018FB9-DFC4-25F4-DB22-77BDEAC596A0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Multi-plot</a:t>
            </a:r>
          </a:p>
        </p:txBody>
      </p:sp>
    </p:spTree>
    <p:extLst>
      <p:ext uri="{BB962C8B-B14F-4D97-AF65-F5344CB8AC3E}">
        <p14:creationId xmlns:p14="http://schemas.microsoft.com/office/powerpoint/2010/main" val="2738668211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2"/>
          <p:cNvSpPr txBox="1">
            <a:spLocks noGrp="1"/>
          </p:cNvSpPr>
          <p:nvPr>
            <p:ph type="body" idx="1"/>
          </p:nvPr>
        </p:nvSpPr>
        <p:spPr>
          <a:xfrm>
            <a:off x="415600" y="20324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sz="2533">
                <a:solidFill>
                  <a:schemeClr val="dk1"/>
                </a:solidFill>
              </a:rPr>
              <a:t>Exercise</a:t>
            </a:r>
            <a:endParaRPr sz="2533">
              <a:solidFill>
                <a:schemeClr val="dk1"/>
              </a:solidFill>
            </a:endParaRPr>
          </a:p>
          <a:p>
            <a:pPr indent="-440256">
              <a:spcBef>
                <a:spcPts val="1600"/>
              </a:spcBef>
              <a:buClr>
                <a:schemeClr val="dk1"/>
              </a:buClr>
              <a:buSzPts val="1600"/>
              <a:buAutoNum type="arabicPeriod"/>
            </a:pPr>
            <a:r>
              <a:rPr lang="en" sz="2133">
                <a:solidFill>
                  <a:schemeClr val="dk1"/>
                </a:solidFill>
              </a:rPr>
              <a:t>Load “tips” dataset and create a multiple scatter plot relating “total_bill” and “tip”. Create facet for the day using “col” parameter.</a:t>
            </a:r>
            <a:endParaRPr sz="2133">
              <a:solidFill>
                <a:schemeClr val="dk1"/>
              </a:solidFill>
            </a:endParaRPr>
          </a:p>
          <a:p>
            <a:pPr indent="-440256">
              <a:buClr>
                <a:schemeClr val="dk1"/>
              </a:buClr>
              <a:buSzPts val="1600"/>
              <a:buAutoNum type="arabicPeriod"/>
            </a:pPr>
            <a:r>
              <a:rPr lang="en" sz="2133">
                <a:solidFill>
                  <a:schemeClr val="dk1"/>
                </a:solidFill>
              </a:rPr>
              <a:t>Create a multiple scatter plot relating “total_bill” and “tip”. Create facets for the day using “col” parameter and the time using “row” parameter. Apply “sex” to hue parameter.</a:t>
            </a:r>
            <a:endParaRPr sz="2133"/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316540AE-7D8F-2E5C-E5E4-D21DBEB8A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Multi-plot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137220325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43"/>
          <p:cNvSpPr txBox="1">
            <a:spLocks noGrp="1"/>
          </p:cNvSpPr>
          <p:nvPr>
            <p:ph type="body" idx="1"/>
          </p:nvPr>
        </p:nvSpPr>
        <p:spPr>
          <a:xfrm>
            <a:off x="415600" y="1305819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667">
                <a:solidFill>
                  <a:schemeClr val="dk1"/>
                </a:solidFill>
              </a:rPr>
              <a:t>1. Add Title to the plot.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 = sns.catplot(x="sex", y="survived", hue="class", kind="bar", hue_order=["First", "Second", "Third"], data=titanic)</a:t>
            </a:r>
            <a:endParaRPr sz="2667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myPlot.fig.suptitle("Titanic Survivors", fontsize=15)</a:t>
            </a:r>
            <a:endParaRPr sz="2800">
              <a:solidFill>
                <a:srgbClr val="666666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1BA8D8CA-6CAB-3B16-CEAD-A917EB6AF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 Customization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40582937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44"/>
          <p:cNvPicPr preferRelativeResize="0"/>
          <p:nvPr/>
        </p:nvPicPr>
        <p:blipFill>
          <a:blip r:embed="rId3">
            <a:alphaModFix/>
          </a:blip>
          <a:srcRect t="6603"/>
          <a:stretch>
            <a:fillRect/>
          </a:stretch>
        </p:blipFill>
        <p:spPr>
          <a:xfrm>
            <a:off x="2532633" y="1396333"/>
            <a:ext cx="4964768" cy="51862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1CC60223-604C-327F-57A0-04DE34861BA4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612983016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5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667">
                <a:solidFill>
                  <a:schemeClr val="dk1"/>
                </a:solidFill>
              </a:rPr>
              <a:t>2. Modify the title of the legend.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myPlot._legend.set_title("Passenger Class")</a:t>
            </a:r>
            <a:endParaRPr sz="2667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myPlot.fig</a:t>
            </a:r>
            <a:endParaRPr sz="2667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0D650B2A-1BCF-D330-E17C-569AF0095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 Customization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94835460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367" y="1377100"/>
            <a:ext cx="5398800" cy="5097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5ABC347B-F758-5ACD-2731-47539BA41159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71655151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Pyplot</a:t>
            </a:r>
            <a:endParaRPr/>
          </a:p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15600" y="1977300"/>
            <a:ext cx="11360800" cy="49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" sz="3161">
                <a:solidFill>
                  <a:schemeClr val="dk1"/>
                </a:solidFill>
              </a:rPr>
              <a:t>Markers</a:t>
            </a:r>
            <a:endParaRPr sz="3161">
              <a:solidFill>
                <a:schemeClr val="dk1"/>
              </a:solidFill>
            </a:endParaRPr>
          </a:p>
          <a:p>
            <a:pPr indent="-415219">
              <a:spcBef>
                <a:spcPts val="1600"/>
              </a:spcBef>
              <a:buClr>
                <a:schemeClr val="dk1"/>
              </a:buClr>
              <a:buSzTx/>
            </a:pPr>
            <a:r>
              <a:rPr lang="en" sz="3161">
                <a:solidFill>
                  <a:schemeClr val="dk1"/>
                </a:solidFill>
              </a:rPr>
              <a:t>Use the keyword argument marker to emphasize each point with a specified marker:</a:t>
            </a:r>
            <a:endParaRPr sz="3161">
              <a:solidFill>
                <a:schemeClr val="dk1"/>
              </a:solidFill>
            </a:endParaRPr>
          </a:p>
          <a:p>
            <a:pPr indent="-415219">
              <a:buClr>
                <a:schemeClr val="dk1"/>
              </a:buClr>
              <a:buSzTx/>
            </a:pPr>
            <a:r>
              <a:rPr lang="en" sz="3161">
                <a:solidFill>
                  <a:schemeClr val="dk1"/>
                </a:solidFill>
              </a:rPr>
              <a:t>List of marker: </a:t>
            </a:r>
            <a:r>
              <a:rPr lang="en" sz="3161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https://matplotlib.org/stable/api/markers_api.html</a:t>
            </a:r>
            <a:endParaRPr sz="3161">
              <a:solidFill>
                <a:schemeClr val="dk1"/>
              </a:solidFill>
            </a:endParaRPr>
          </a:p>
          <a:p>
            <a:pPr indent="-415219">
              <a:buClr>
                <a:schemeClr val="dk1"/>
              </a:buClr>
              <a:buSzTx/>
            </a:pPr>
            <a:r>
              <a:rPr lang="en" sz="3161">
                <a:solidFill>
                  <a:schemeClr val="dk1"/>
                </a:solidFill>
              </a:rPr>
              <a:t>Example:</a:t>
            </a:r>
            <a:endParaRPr sz="3161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6733"/>
              <a:buNone/>
            </a:pPr>
            <a:r>
              <a:rPr lang="en" sz="2961">
                <a:solidFill>
                  <a:srgbClr val="666666"/>
                </a:solidFill>
              </a:rPr>
              <a:t>import matplotlib.pyplot as plt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6733"/>
              <a:buNone/>
            </a:pPr>
            <a:r>
              <a:rPr lang="en" sz="2961">
                <a:solidFill>
                  <a:srgbClr val="666666"/>
                </a:solidFill>
              </a:rPr>
              <a:t>import numpy as np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6733"/>
              <a:buNone/>
            </a:pPr>
            <a:r>
              <a:rPr lang="en" sz="2961" err="1">
                <a:solidFill>
                  <a:srgbClr val="666666"/>
                </a:solidFill>
              </a:rPr>
              <a:t>xpoints = np.array([1, 3, 5, 10])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6733"/>
              <a:buNone/>
            </a:pPr>
            <a:r>
              <a:rPr lang="en" sz="2961" err="1">
                <a:solidFill>
                  <a:srgbClr val="666666"/>
                </a:solidFill>
              </a:rPr>
              <a:t>ypoints = np.array([1, 7, 3, 10])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None/>
            </a:pPr>
            <a:r>
              <a:rPr lang="en" sz="2961">
                <a:solidFill>
                  <a:srgbClr val="666666"/>
                </a:solidFill>
              </a:rPr>
              <a:t>#use marker ‘o’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6733"/>
              <a:buNone/>
            </a:pPr>
            <a:r>
              <a:rPr lang="en" sz="2961" err="1">
                <a:solidFill>
                  <a:srgbClr val="666666"/>
                </a:solidFill>
              </a:rPr>
              <a:t>plt.plot(xpoints, ypoints, marker = 'o')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ct val="43228"/>
              <a:buNone/>
            </a:pPr>
            <a:r>
              <a:rPr lang="en" sz="2961" err="1">
                <a:solidFill>
                  <a:srgbClr val="666666"/>
                </a:solidFill>
              </a:rPr>
              <a:t>plt.show()</a:t>
            </a:r>
            <a:endParaRPr sz="2961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818316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47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667">
                <a:solidFill>
                  <a:schemeClr val="dk1"/>
                </a:solidFill>
              </a:rPr>
              <a:t>3. Modify the axis label.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5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myPlot.set_axis_labels(x_var="Passenger Gender", y_var="Survival Rate")</a:t>
            </a:r>
            <a:endParaRPr sz="2667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5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myPlot.fig</a:t>
            </a:r>
            <a:endParaRPr sz="2667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endParaRPr sz="32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7CE8199C-9D75-F383-754B-AF6017D05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 Customization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289387486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34" y="1482800"/>
            <a:ext cx="6024932" cy="449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CF27A9AE-53A1-4000-C54B-CA3F03546F4A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8572429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9"/>
          <p:cNvSpPr txBox="1">
            <a:spLocks noGrp="1"/>
          </p:cNvSpPr>
          <p:nvPr>
            <p:ph type="body" idx="1"/>
          </p:nvPr>
        </p:nvSpPr>
        <p:spPr>
          <a:xfrm>
            <a:off x="415600" y="20461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2000"/>
            </a:pPr>
            <a:r>
              <a:rPr lang="en" sz="2667">
                <a:solidFill>
                  <a:schemeClr val="dk1"/>
                </a:solidFill>
              </a:rPr>
              <a:t>Seaborn supports saving plots in bitmap format (eg : PNG) as well as in vector format (eg : PDF)</a:t>
            </a:r>
            <a:endParaRPr sz="2667">
              <a:solidFill>
                <a:schemeClr val="dk1"/>
              </a:solidFill>
            </a:endParaRPr>
          </a:p>
          <a:p>
            <a:pPr indent="-47412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" sz="2667">
                <a:solidFill>
                  <a:schemeClr val="dk1"/>
                </a:solidFill>
              </a:rPr>
              <a:t>You can save your plot by running the code below :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267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667" err="1">
                <a:solidFill>
                  <a:srgbClr val="666666"/>
                </a:solidFill>
              </a:rPr>
              <a:t>myPlot.savefig(“myPlot.png")</a:t>
            </a:r>
            <a:endParaRPr sz="2667">
              <a:solidFill>
                <a:srgbClr val="666666"/>
              </a:solidFill>
            </a:endParaRPr>
          </a:p>
          <a:p>
            <a:pPr indent="-474121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2000"/>
            </a:pPr>
            <a:r>
              <a:rPr lang="en" sz="2667">
                <a:solidFill>
                  <a:schemeClr val="dk1"/>
                </a:solidFill>
              </a:rPr>
              <a:t>You can find the saved file in the same directory as your notebook.</a:t>
            </a:r>
            <a:endParaRPr/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AFC0B2D6-9992-DF78-7C0D-8F4A64704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 Customization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020685116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6"/>
          <p:cNvSpPr txBox="1">
            <a:spLocks noGrp="1"/>
          </p:cNvSpPr>
          <p:nvPr>
            <p:ph type="title"/>
          </p:nvPr>
        </p:nvSpPr>
        <p:spPr>
          <a:xfrm>
            <a:off x="415600" y="30472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/>
              <a:t>End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558838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Pyplot</a:t>
            </a:r>
            <a:endParaRPr/>
          </a:p>
          <a:p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670" y="797767"/>
            <a:ext cx="5332433" cy="56963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037911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Line Plot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body" idx="1"/>
          </p:nvPr>
        </p:nvSpPr>
        <p:spPr>
          <a:xfrm>
            <a:off x="415600" y="16048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1940" err="1">
                <a:solidFill>
                  <a:schemeClr val="dk1"/>
                </a:solidFill>
              </a:rPr>
              <a:t>Linestyle</a:t>
            </a:r>
            <a:endParaRPr sz="1940">
              <a:solidFill>
                <a:schemeClr val="dk1"/>
              </a:solidFill>
            </a:endParaRPr>
          </a:p>
          <a:p>
            <a:pPr indent="-427979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455"/>
            </a:pPr>
            <a:r>
              <a:rPr lang="en" sz="1940">
                <a:solidFill>
                  <a:schemeClr val="dk1"/>
                </a:solidFill>
              </a:rPr>
              <a:t>Use the keyword argument </a:t>
            </a:r>
            <a:r>
              <a:rPr lang="en" sz="1940" b="1" err="1">
                <a:solidFill>
                  <a:schemeClr val="dk1"/>
                </a:solidFill>
              </a:rPr>
              <a:t>linestyle</a:t>
            </a:r>
            <a:r>
              <a:rPr lang="en" sz="1940">
                <a:solidFill>
                  <a:schemeClr val="dk1"/>
                </a:solidFill>
              </a:rPr>
              <a:t>, or shorter </a:t>
            </a:r>
            <a:r>
              <a:rPr lang="en" sz="1940" b="1">
                <a:solidFill>
                  <a:schemeClr val="dk1"/>
                </a:solidFill>
              </a:rPr>
              <a:t>ls</a:t>
            </a:r>
            <a:r>
              <a:rPr lang="en" sz="1940">
                <a:solidFill>
                  <a:schemeClr val="dk1"/>
                </a:solidFill>
              </a:rPr>
              <a:t>, to change the style of the plotted line</a:t>
            </a:r>
            <a:endParaRPr sz="1940">
              <a:solidFill>
                <a:schemeClr val="dk1"/>
              </a:solidFill>
            </a:endParaRPr>
          </a:p>
          <a:p>
            <a:pPr indent="-427979">
              <a:lnSpc>
                <a:spcPct val="105000"/>
              </a:lnSpc>
              <a:buClr>
                <a:schemeClr val="dk1"/>
              </a:buClr>
              <a:buSzPts val="1455"/>
            </a:pPr>
            <a:r>
              <a:rPr lang="en" sz="1940">
                <a:solidFill>
                  <a:schemeClr val="dk1"/>
                </a:solidFill>
              </a:rPr>
              <a:t>List of linestyle: https://matplotlib.org/stable/gallery/lines_bars_and_markers/linestyles.html</a:t>
            </a:r>
            <a:endParaRPr sz="1940">
              <a:solidFill>
                <a:schemeClr val="dk1"/>
              </a:solidFill>
            </a:endParaRPr>
          </a:p>
          <a:p>
            <a:pPr indent="-427979">
              <a:lnSpc>
                <a:spcPct val="105000"/>
              </a:lnSpc>
              <a:buClr>
                <a:schemeClr val="dk1"/>
              </a:buClr>
              <a:buSzPts val="1455"/>
            </a:pPr>
            <a:r>
              <a:rPr lang="en" sz="1940">
                <a:solidFill>
                  <a:schemeClr val="dk1"/>
                </a:solidFill>
              </a:rPr>
              <a:t>Example:</a:t>
            </a:r>
            <a:endParaRPr sz="1940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>
                <a:solidFill>
                  <a:srgbClr val="666666"/>
                </a:solidFill>
              </a:rPr>
              <a:t>import matplotlib.pyplot as plt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>
                <a:solidFill>
                  <a:srgbClr val="666666"/>
                </a:solidFill>
              </a:rPr>
              <a:t>import numpy as np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 err="1">
                <a:solidFill>
                  <a:srgbClr val="666666"/>
                </a:solidFill>
              </a:rPr>
              <a:t>xpoints = np.array([1, 3, 5, 7, 10])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 err="1">
                <a:solidFill>
                  <a:srgbClr val="666666"/>
                </a:solidFill>
              </a:rPr>
              <a:t>ypoints = np.array([1, 10, 10, 15, 20])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>
                <a:solidFill>
                  <a:srgbClr val="666666"/>
                </a:solidFill>
              </a:rPr>
              <a:t>#use dotted linestyle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 err="1">
                <a:solidFill>
                  <a:srgbClr val="666666"/>
                </a:solidFill>
              </a:rPr>
              <a:t>plt.plot(xpoints, ypoints, marker = '*', ls = 'dotted')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" sz="1673" err="1">
                <a:solidFill>
                  <a:srgbClr val="666666"/>
                </a:solidFill>
              </a:rPr>
              <a:t>plt.show()</a:t>
            </a:r>
            <a:endParaRPr sz="167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endParaRPr sz="1940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523"/>
              <a:buNone/>
            </a:pPr>
            <a:endParaRPr sz="1940"/>
          </a:p>
        </p:txBody>
      </p:sp>
    </p:spTree>
    <p:extLst>
      <p:ext uri="{BB962C8B-B14F-4D97-AF65-F5344CB8AC3E}">
        <p14:creationId xmlns:p14="http://schemas.microsoft.com/office/powerpoint/2010/main" val="32304150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34" y="1776467"/>
            <a:ext cx="4958199" cy="4682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" name="Google Shape;2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499" y="1776467"/>
            <a:ext cx="4693300" cy="46821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110944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277" name="Google Shape;277;p46"/>
          <p:cNvSpPr txBox="1">
            <a:spLocks noGrp="1"/>
          </p:cNvSpPr>
          <p:nvPr>
            <p:ph type="body" idx="1"/>
          </p:nvPr>
        </p:nvSpPr>
        <p:spPr>
          <a:xfrm>
            <a:off x="415600" y="15360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440"/>
              <a:buNone/>
            </a:pPr>
            <a:r>
              <a:rPr lang="en" sz="1760">
                <a:solidFill>
                  <a:schemeClr val="dk1"/>
                </a:solidFill>
              </a:rPr>
              <a:t>Color</a:t>
            </a:r>
            <a:endParaRPr sz="1760">
              <a:solidFill>
                <a:schemeClr val="dk1"/>
              </a:solidFill>
            </a:endParaRPr>
          </a:p>
          <a:p>
            <a:pPr indent="-41655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320"/>
            </a:pPr>
            <a:r>
              <a:rPr lang="en" sz="1760">
                <a:solidFill>
                  <a:schemeClr val="dk1"/>
                </a:solidFill>
              </a:rPr>
              <a:t>Use the keyword argument </a:t>
            </a:r>
            <a:r>
              <a:rPr lang="en" sz="1760" b="1">
                <a:solidFill>
                  <a:schemeClr val="dk1"/>
                </a:solidFill>
              </a:rPr>
              <a:t>color</a:t>
            </a:r>
            <a:r>
              <a:rPr lang="en" sz="1760">
                <a:solidFill>
                  <a:schemeClr val="dk1"/>
                </a:solidFill>
              </a:rPr>
              <a:t> or the shorter </a:t>
            </a:r>
            <a:r>
              <a:rPr lang="en" sz="1760" b="1">
                <a:solidFill>
                  <a:schemeClr val="dk1"/>
                </a:solidFill>
              </a:rPr>
              <a:t>c</a:t>
            </a:r>
            <a:r>
              <a:rPr lang="en" sz="1760">
                <a:solidFill>
                  <a:schemeClr val="dk1"/>
                </a:solidFill>
              </a:rPr>
              <a:t> to set the color of the line:</a:t>
            </a:r>
            <a:endParaRPr sz="1760">
              <a:solidFill>
                <a:schemeClr val="dk1"/>
              </a:solidFill>
            </a:endParaRPr>
          </a:p>
          <a:p>
            <a:pPr indent="-416550">
              <a:lnSpc>
                <a:spcPct val="105000"/>
              </a:lnSpc>
              <a:buClr>
                <a:schemeClr val="dk1"/>
              </a:buClr>
              <a:buSzPts val="1320"/>
            </a:pPr>
            <a:r>
              <a:rPr lang="en" sz="1760">
                <a:solidFill>
                  <a:schemeClr val="dk1"/>
                </a:solidFill>
              </a:rPr>
              <a:t>List of color name: https://matplotlib.org/stable/gallery/color/named_colors.html</a:t>
            </a:r>
            <a:endParaRPr sz="1760">
              <a:solidFill>
                <a:schemeClr val="dk1"/>
              </a:solidFill>
            </a:endParaRPr>
          </a:p>
          <a:p>
            <a:pPr indent="-416550">
              <a:lnSpc>
                <a:spcPct val="105000"/>
              </a:lnSpc>
              <a:buClr>
                <a:schemeClr val="dk1"/>
              </a:buClr>
              <a:buSzPts val="1320"/>
            </a:pPr>
            <a:r>
              <a:rPr lang="en" sz="1760">
                <a:solidFill>
                  <a:schemeClr val="dk1"/>
                </a:solidFill>
              </a:rPr>
              <a:t>List of color code: </a:t>
            </a:r>
            <a:r>
              <a:rPr lang="en" sz="176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https://htmlcolorcodes.com/</a:t>
            </a:r>
            <a:endParaRPr sz="1760">
              <a:solidFill>
                <a:schemeClr val="dk1"/>
              </a:solidFill>
            </a:endParaRPr>
          </a:p>
          <a:p>
            <a:pPr indent="-416550">
              <a:lnSpc>
                <a:spcPct val="105000"/>
              </a:lnSpc>
              <a:buClr>
                <a:schemeClr val="dk1"/>
              </a:buClr>
              <a:buSzPts val="1320"/>
            </a:pPr>
            <a:r>
              <a:rPr lang="en" sz="1760">
                <a:solidFill>
                  <a:schemeClr val="dk1"/>
                </a:solidFill>
              </a:rPr>
              <a:t>Example: </a:t>
            </a:r>
            <a:endParaRPr sz="1760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import matplotlib.pyplot as plt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import numpy as np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 err="1">
                <a:solidFill>
                  <a:srgbClr val="666666"/>
                </a:solidFill>
              </a:rPr>
              <a:t>xpoints = np.array([1, 3, 5, 7, 10])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 err="1">
                <a:solidFill>
                  <a:srgbClr val="666666"/>
                </a:solidFill>
              </a:rPr>
              <a:t>ypoints = np.array([2, 10, 10, 10, 5])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#use pink color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 err="1">
                <a:solidFill>
                  <a:srgbClr val="666666"/>
                </a:solidFill>
              </a:rPr>
              <a:t>plt.plot(xpoints, ypoints, marker = '*', ls = 'dashdot', c = 'pink')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 err="1">
                <a:solidFill>
                  <a:srgbClr val="666666"/>
                </a:solidFill>
              </a:rPr>
              <a:t>plt.show()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endParaRPr sz="1760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endParaRPr sz="1760"/>
          </a:p>
        </p:txBody>
      </p:sp>
    </p:spTree>
    <p:extLst>
      <p:ext uri="{BB962C8B-B14F-4D97-AF65-F5344CB8AC3E}">
        <p14:creationId xmlns:p14="http://schemas.microsoft.com/office/powerpoint/2010/main" val="35267782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0" y="2225200"/>
            <a:ext cx="5308027" cy="4145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85" y="2225200"/>
            <a:ext cx="5456916" cy="4145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301370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291" name="Google Shape;291;p48"/>
          <p:cNvSpPr txBox="1">
            <a:spLocks noGrp="1"/>
          </p:cNvSpPr>
          <p:nvPr>
            <p:ph type="body" idx="1"/>
          </p:nvPr>
        </p:nvSpPr>
        <p:spPr>
          <a:xfrm>
            <a:off x="375400" y="1963533"/>
            <a:ext cx="11441200" cy="51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0" indent="0">
              <a:buNone/>
            </a:pPr>
            <a:r>
              <a:rPr lang="en" sz="3340">
                <a:solidFill>
                  <a:schemeClr val="dk1"/>
                </a:solidFill>
              </a:rPr>
              <a:t>Linewidth</a:t>
            </a:r>
            <a:endParaRPr sz="3340">
              <a:solidFill>
                <a:schemeClr val="dk1"/>
              </a:solidFill>
            </a:endParaRPr>
          </a:p>
          <a:p>
            <a:pPr indent="-421459">
              <a:spcBef>
                <a:spcPts val="1600"/>
              </a:spcBef>
              <a:buClr>
                <a:schemeClr val="dk1"/>
              </a:buClr>
              <a:buSzTx/>
            </a:pPr>
            <a:r>
              <a:rPr lang="en" sz="3340">
                <a:solidFill>
                  <a:schemeClr val="dk1"/>
                </a:solidFill>
              </a:rPr>
              <a:t>Use the keyword argument </a:t>
            </a:r>
            <a:r>
              <a:rPr lang="en" sz="3340" b="1">
                <a:solidFill>
                  <a:schemeClr val="dk1"/>
                </a:solidFill>
              </a:rPr>
              <a:t>linewidth </a:t>
            </a:r>
            <a:r>
              <a:rPr lang="en" sz="3340">
                <a:solidFill>
                  <a:schemeClr val="dk1"/>
                </a:solidFill>
              </a:rPr>
              <a:t>or the shorter </a:t>
            </a:r>
            <a:r>
              <a:rPr lang="en" sz="3340" b="1" err="1">
                <a:solidFill>
                  <a:schemeClr val="dk1"/>
                </a:solidFill>
              </a:rPr>
              <a:t>lw</a:t>
            </a:r>
            <a:r>
              <a:rPr lang="en" sz="3340">
                <a:solidFill>
                  <a:schemeClr val="dk1"/>
                </a:solidFill>
              </a:rPr>
              <a:t> to change the width of the line.</a:t>
            </a:r>
            <a:endParaRPr sz="3340">
              <a:solidFill>
                <a:schemeClr val="dk1"/>
              </a:solidFill>
            </a:endParaRPr>
          </a:p>
          <a:p>
            <a:pPr indent="-421459">
              <a:buClr>
                <a:schemeClr val="dk1"/>
              </a:buClr>
              <a:buSzTx/>
            </a:pPr>
            <a:r>
              <a:rPr lang="en" sz="3340">
                <a:solidFill>
                  <a:schemeClr val="dk1"/>
                </a:solidFill>
              </a:rPr>
              <a:t>Example:</a:t>
            </a:r>
            <a:endParaRPr sz="334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>
                <a:solidFill>
                  <a:srgbClr val="666666"/>
                </a:solidFill>
              </a:rPr>
              <a:t>import matplotlib.pyplot as plt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>
                <a:solidFill>
                  <a:srgbClr val="666666"/>
                </a:solidFill>
              </a:rPr>
              <a:t>import numpy as np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 err="1">
                <a:solidFill>
                  <a:srgbClr val="666666"/>
                </a:solidFill>
              </a:rPr>
              <a:t>xpoints = np.array([1, 5, 9, 7, 10])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 err="1">
                <a:solidFill>
                  <a:srgbClr val="666666"/>
                </a:solidFill>
              </a:rPr>
              <a:t>ypoints = np.array([2, 11, 6, 3, 20])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>
                <a:solidFill>
                  <a:srgbClr val="666666"/>
                </a:solidFill>
              </a:rPr>
              <a:t>#use linewidth size 10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 err="1">
                <a:solidFill>
                  <a:srgbClr val="666666"/>
                </a:solidFill>
              </a:rPr>
              <a:t>plt.plot(xpoints, ypoints, marker = 'P', c = 'green', lw = 10)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3379" err="1">
                <a:solidFill>
                  <a:srgbClr val="666666"/>
                </a:solidFill>
              </a:rPr>
              <a:t>plt.show()</a:t>
            </a:r>
            <a:endParaRPr sz="3379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3680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4EBE-44ED-9AE7-3FAD-8D252F6F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A4B5B-0E17-033D-3772-2257E02C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Introduction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Seaborn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885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463" y="1214701"/>
            <a:ext cx="4726069" cy="53213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7430141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body" idx="1"/>
          </p:nvPr>
        </p:nvSpPr>
        <p:spPr>
          <a:xfrm>
            <a:off x="415600" y="1755567"/>
            <a:ext cx="11360800" cy="53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275"/>
              <a:buNone/>
            </a:pPr>
            <a:r>
              <a:rPr lang="en" sz="2067">
                <a:solidFill>
                  <a:schemeClr val="dk1"/>
                </a:solidFill>
              </a:rPr>
              <a:t>Multiple Lines</a:t>
            </a:r>
            <a:endParaRPr sz="2067">
              <a:solidFill>
                <a:schemeClr val="dk1"/>
              </a:solidFill>
            </a:endParaRPr>
          </a:p>
          <a:p>
            <a:pPr indent="-436022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550"/>
            </a:pPr>
            <a:r>
              <a:rPr lang="en" sz="2067">
                <a:solidFill>
                  <a:schemeClr val="dk1"/>
                </a:solidFill>
              </a:rPr>
              <a:t>Plot as many lines as you like by simply adding more plt.plot() functions.</a:t>
            </a:r>
            <a:endParaRPr sz="2067">
              <a:solidFill>
                <a:schemeClr val="dk1"/>
              </a:solidFill>
            </a:endParaRPr>
          </a:p>
          <a:p>
            <a:pPr indent="-436022">
              <a:lnSpc>
                <a:spcPct val="105000"/>
              </a:lnSpc>
              <a:buClr>
                <a:schemeClr val="dk1"/>
              </a:buClr>
              <a:buSzPts val="1550"/>
            </a:pPr>
            <a:r>
              <a:rPr lang="en" sz="2067">
                <a:solidFill>
                  <a:schemeClr val="dk1"/>
                </a:solidFill>
              </a:rPr>
              <a:t>Example:</a:t>
            </a:r>
            <a:endParaRPr sz="2067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import matplotlib.pyplot as plt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import numpy as np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#set array parameter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y1 = np.array([3, 8, 1, 10, 15])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y2 = np.array([6, 2, 7, 11, 8])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2067"/>
              <a:t>y3 = np.array([2, 5, 8, 11, 14])</a:t>
            </a:r>
            <a:endParaRPr sz="2067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endParaRPr sz="1267"/>
          </a:p>
        </p:txBody>
      </p:sp>
      <p:sp>
        <p:nvSpPr>
          <p:cNvPr id="305" name="Google Shape;305;p50"/>
          <p:cNvSpPr txBox="1"/>
          <p:nvPr/>
        </p:nvSpPr>
        <p:spPr>
          <a:xfrm>
            <a:off x="5794300" y="2771168"/>
            <a:ext cx="4870400" cy="362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067">
                <a:solidFill>
                  <a:schemeClr val="dk2"/>
                </a:solidFill>
              </a:rPr>
              <a:t>#plot parameter</a:t>
            </a:r>
            <a:endParaRPr sz="2067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067" err="1">
                <a:solidFill>
                  <a:schemeClr val="dk2"/>
                </a:solidFill>
              </a:rPr>
              <a:t>plt.plot(y1)</a:t>
            </a:r>
            <a:endParaRPr sz="2067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067" err="1">
                <a:solidFill>
                  <a:schemeClr val="dk2"/>
                </a:solidFill>
              </a:rPr>
              <a:t>plt.plot(y2)</a:t>
            </a:r>
            <a:endParaRPr sz="2067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067" err="1">
                <a:solidFill>
                  <a:schemeClr val="dk2"/>
                </a:solidFill>
              </a:rPr>
              <a:t>plt.plot(y3)</a:t>
            </a:r>
            <a:endParaRPr sz="2067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067" err="1">
                <a:solidFill>
                  <a:schemeClr val="dk2"/>
                </a:solidFill>
              </a:rPr>
              <a:t>plt.show()</a:t>
            </a:r>
            <a:endParaRPr sz="2067">
              <a:solidFill>
                <a:schemeClr val="dk2"/>
              </a:solidFill>
            </a:endParaRPr>
          </a:p>
          <a:p>
            <a:pPr>
              <a:spcBef>
                <a:spcPts val="1600"/>
              </a:spcBef>
            </a:pP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204082696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865" y="593367"/>
            <a:ext cx="4363867" cy="5864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715290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body" idx="1"/>
          </p:nvPr>
        </p:nvSpPr>
        <p:spPr>
          <a:xfrm>
            <a:off x="415600" y="2017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buSzPts val="275"/>
              <a:buNone/>
            </a:pPr>
            <a:r>
              <a:rPr lang="en" sz="2067">
                <a:solidFill>
                  <a:schemeClr val="dk1"/>
                </a:solidFill>
              </a:rPr>
              <a:t>Create Labels and Title for a Plot</a:t>
            </a:r>
            <a:endParaRPr sz="2067">
              <a:solidFill>
                <a:schemeClr val="dk1"/>
              </a:solidFill>
            </a:endParaRPr>
          </a:p>
          <a:p>
            <a:pPr indent="-436022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550"/>
            </a:pPr>
            <a:r>
              <a:rPr lang="en" sz="2067">
                <a:solidFill>
                  <a:schemeClr val="dk1"/>
                </a:solidFill>
              </a:rPr>
              <a:t>With Pyplot, use the xlabel() and ylabel() functions to set a label for the x- and y-axis.</a:t>
            </a:r>
            <a:endParaRPr sz="2067">
              <a:solidFill>
                <a:schemeClr val="dk1"/>
              </a:solidFill>
            </a:endParaRPr>
          </a:p>
          <a:p>
            <a:pPr indent="-436022">
              <a:lnSpc>
                <a:spcPct val="95000"/>
              </a:lnSpc>
              <a:buClr>
                <a:schemeClr val="dk1"/>
              </a:buClr>
              <a:buSzPts val="1550"/>
            </a:pPr>
            <a:r>
              <a:rPr lang="en" sz="2067">
                <a:solidFill>
                  <a:schemeClr val="dk1"/>
                </a:solidFill>
              </a:rPr>
              <a:t>Use the title() function to set a title for the plot.</a:t>
            </a:r>
            <a:endParaRPr sz="2067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endParaRPr sz="2067"/>
          </a:p>
        </p:txBody>
      </p:sp>
    </p:spTree>
    <p:extLst>
      <p:ext uri="{BB962C8B-B14F-4D97-AF65-F5344CB8AC3E}">
        <p14:creationId xmlns:p14="http://schemas.microsoft.com/office/powerpoint/2010/main" val="18188388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body" idx="1"/>
          </p:nvPr>
        </p:nvSpPr>
        <p:spPr>
          <a:xfrm>
            <a:off x="415600" y="1949767"/>
            <a:ext cx="4914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33905">
              <a:lnSpc>
                <a:spcPct val="75000"/>
              </a:lnSpc>
              <a:buClr>
                <a:schemeClr val="dk1"/>
              </a:buClr>
              <a:buSzPts val="1525"/>
            </a:pPr>
            <a:r>
              <a:rPr lang="en" sz="2033">
                <a:solidFill>
                  <a:schemeClr val="dk1"/>
                </a:solidFill>
              </a:rPr>
              <a:t>Example:</a:t>
            </a:r>
            <a:endParaRPr sz="2033">
              <a:solidFill>
                <a:schemeClr val="dk1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33">
                <a:solidFill>
                  <a:srgbClr val="666666"/>
                </a:solidFill>
              </a:rPr>
              <a:t>import numpy as np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33">
                <a:solidFill>
                  <a:srgbClr val="666666"/>
                </a:solidFill>
              </a:rPr>
              <a:t>import matplotlib.pyplot as plt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33">
                <a:solidFill>
                  <a:srgbClr val="666666"/>
                </a:solidFill>
              </a:rPr>
              <a:t>x = np.array([2, 4, 6, 8, 10])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33">
                <a:solidFill>
                  <a:srgbClr val="666666"/>
                </a:solidFill>
              </a:rPr>
              <a:t>y = np.array([1, 2, 3, 3, 4])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33" err="1">
                <a:solidFill>
                  <a:srgbClr val="666666"/>
                </a:solidFill>
              </a:rPr>
              <a:t>plt.plot(x, y, marker = 'P', ls = 'dashed',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  <a:buNone/>
            </a:pPr>
            <a:r>
              <a:rPr lang="en" sz="2033">
                <a:solidFill>
                  <a:srgbClr val="666666"/>
                </a:solidFill>
              </a:rPr>
              <a:t>     	c = 'green')</a:t>
            </a:r>
            <a:endParaRPr sz="203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770"/>
              <a:buNone/>
            </a:pPr>
            <a:endParaRPr sz="2747"/>
          </a:p>
        </p:txBody>
      </p:sp>
      <p:sp>
        <p:nvSpPr>
          <p:cNvPr id="325" name="Google Shape;325;p53"/>
          <p:cNvSpPr txBox="1"/>
          <p:nvPr/>
        </p:nvSpPr>
        <p:spPr>
          <a:xfrm>
            <a:off x="6096000" y="2024333"/>
            <a:ext cx="4572000" cy="32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</a:rPr>
              <a:t>#plot title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00" err="1">
                <a:solidFill>
                  <a:srgbClr val="666666"/>
                </a:solidFill>
              </a:rPr>
              <a:t>plt.title("Player Performance")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</a:rPr>
              <a:t>#label x-axis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00" err="1">
                <a:solidFill>
                  <a:srgbClr val="666666"/>
                </a:solidFill>
              </a:rPr>
              <a:t>plt.xlabel("Games Played")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</a:rPr>
              <a:t>#label y-axis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buClr>
                <a:schemeClr val="dk1"/>
              </a:buClr>
              <a:buSzPts val="770"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00" err="1">
                <a:solidFill>
                  <a:srgbClr val="666666"/>
                </a:solidFill>
              </a:rPr>
              <a:t>plt.ylabel("Goals")</a:t>
            </a:r>
            <a:endParaRPr sz="2000">
              <a:solidFill>
                <a:srgbClr val="666666"/>
              </a:solidFill>
            </a:endParaRPr>
          </a:p>
          <a:p>
            <a:pPr>
              <a:lnSpc>
                <a:spcPct val="7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00" err="1">
                <a:solidFill>
                  <a:srgbClr val="666666"/>
                </a:solidFill>
              </a:rPr>
              <a:t>plt.show()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103894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31" name="Google Shape;331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599" y="768299"/>
            <a:ext cx="3809133" cy="5939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67722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body" idx="1"/>
          </p:nvPr>
        </p:nvSpPr>
        <p:spPr>
          <a:xfrm>
            <a:off x="415600" y="18533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Font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 the fontdict parameter in xlabel(), ylabel(), and title() to set font properties for the title and labels.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solidFill>
                  <a:srgbClr val="666666"/>
                </a:solidFill>
              </a:rPr>
              <a:t>#set font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3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</a:rPr>
              <a:t>font1 = {'family’:’sans-serif','color':'brown','size':20}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</a:rPr>
              <a:t>font2 = {'family':'serif','color':'red','size':15}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47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body" idx="1"/>
          </p:nvPr>
        </p:nvSpPr>
        <p:spPr>
          <a:xfrm>
            <a:off x="415600" y="1902800"/>
            <a:ext cx="3769200" cy="49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44489">
              <a:lnSpc>
                <a:spcPct val="95000"/>
              </a:lnSpc>
              <a:buClr>
                <a:schemeClr val="dk1"/>
              </a:buClr>
              <a:buSzPts val="1650"/>
            </a:pPr>
            <a:r>
              <a:rPr lang="en" sz="2200">
                <a:solidFill>
                  <a:schemeClr val="dk1"/>
                </a:solidFill>
              </a:rPr>
              <a:t>Full Example:</a:t>
            </a:r>
            <a:endParaRPr sz="2200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/>
              <a:t>import numpy as np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/>
              <a:t>import matplotlib.pyplot as plt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/>
              <a:t>x = np.array([2, 4, 6, 8, 10])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/>
              <a:t>y = np.array([1, 2, 3, 3, 4])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 err="1"/>
              <a:t>plt.plot(x, y, marker = 'P', ls = 'dashed',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2200"/>
              <a:t>     	c = 'green')</a:t>
            </a:r>
            <a:endParaRPr sz="2200"/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endParaRPr sz="733"/>
          </a:p>
        </p:txBody>
      </p:sp>
      <p:sp>
        <p:nvSpPr>
          <p:cNvPr id="345" name="Google Shape;345;p56"/>
          <p:cNvSpPr txBox="1"/>
          <p:nvPr/>
        </p:nvSpPr>
        <p:spPr>
          <a:xfrm>
            <a:off x="5206467" y="1455567"/>
            <a:ext cx="4996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533"/>
          </a:p>
        </p:txBody>
      </p:sp>
      <p:sp>
        <p:nvSpPr>
          <p:cNvPr id="346" name="Google Shape;346;p56"/>
          <p:cNvSpPr txBox="1"/>
          <p:nvPr/>
        </p:nvSpPr>
        <p:spPr>
          <a:xfrm>
            <a:off x="5332433" y="1188801"/>
            <a:ext cx="6256400" cy="620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dk1"/>
              </a:buClr>
              <a:buSzPts val="275"/>
            </a:pPr>
            <a:r>
              <a:rPr lang="en" sz="2200">
                <a:solidFill>
                  <a:schemeClr val="dk2"/>
                </a:solidFill>
              </a:rPr>
              <a:t>#set font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>
                <a:solidFill>
                  <a:schemeClr val="dk2"/>
                </a:solidFill>
              </a:rPr>
              <a:t>font1 = {'family':'italic','color':'brown','size':20}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>
                <a:solidFill>
                  <a:schemeClr val="dk2"/>
                </a:solidFill>
              </a:rPr>
              <a:t>font2 = {'family':'serif','color':'red','size':15}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200">
                <a:solidFill>
                  <a:schemeClr val="dk2"/>
                </a:solidFill>
              </a:rPr>
              <a:t>#plot title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 err="1">
                <a:solidFill>
                  <a:schemeClr val="dk2"/>
                </a:solidFill>
              </a:rPr>
              <a:t>plt.title("Player Performance", fontdict= font1)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200">
                <a:solidFill>
                  <a:schemeClr val="dk2"/>
                </a:solidFill>
              </a:rPr>
              <a:t>#label x-axis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 err="1">
                <a:solidFill>
                  <a:schemeClr val="dk2"/>
                </a:solidFill>
              </a:rPr>
              <a:t>plt.xlabel("Games Played", fontdict= font2)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200">
                <a:solidFill>
                  <a:schemeClr val="dk2"/>
                </a:solidFill>
              </a:rPr>
              <a:t>#label y-axis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 err="1">
                <a:solidFill>
                  <a:schemeClr val="dk2"/>
                </a:solidFill>
              </a:rPr>
              <a:t>plt.ylabel("Goals", fontdict= font2)</a:t>
            </a:r>
            <a:endParaRPr sz="2200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00" err="1">
                <a:solidFill>
                  <a:schemeClr val="dk2"/>
                </a:solidFill>
              </a:rPr>
              <a:t>plt.show()</a:t>
            </a:r>
            <a:endParaRPr sz="2200">
              <a:solidFill>
                <a:schemeClr val="dk2"/>
              </a:solidFill>
            </a:endParaRPr>
          </a:p>
          <a:p>
            <a:pPr>
              <a:spcBef>
                <a:spcPts val="1600"/>
              </a:spcBef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5780130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58623-2AB8-4F5B-EA6A-487204B5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18" y="635884"/>
            <a:ext cx="4807963" cy="582016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821031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sp>
        <p:nvSpPr>
          <p:cNvPr id="359" name="Google Shape;359;p58"/>
          <p:cNvSpPr txBox="1">
            <a:spLocks noGrp="1"/>
          </p:cNvSpPr>
          <p:nvPr>
            <p:ph type="body" idx="1"/>
          </p:nvPr>
        </p:nvSpPr>
        <p:spPr>
          <a:xfrm>
            <a:off x="415600" y="19773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/>
          <a:p>
            <a:pPr marL="0" indent="0">
              <a:buNone/>
            </a:pPr>
            <a:r>
              <a:rPr lang="en" sz="7733">
                <a:solidFill>
                  <a:schemeClr val="dk1"/>
                </a:solidFill>
              </a:rPr>
              <a:t>Grid</a:t>
            </a:r>
            <a:endParaRPr sz="7733">
              <a:solidFill>
                <a:schemeClr val="dk1"/>
              </a:solidFill>
            </a:endParaRPr>
          </a:p>
          <a:p>
            <a:pPr indent="-404821">
              <a:spcBef>
                <a:spcPts val="1600"/>
              </a:spcBef>
              <a:buClr>
                <a:schemeClr val="dk1"/>
              </a:buClr>
              <a:buSzTx/>
            </a:pPr>
            <a:r>
              <a:rPr lang="en" sz="6300">
                <a:solidFill>
                  <a:schemeClr val="dk1"/>
                </a:solidFill>
              </a:rPr>
              <a:t>With Pyplot, use the grid() function to add grid lines to the plot.</a:t>
            </a:r>
            <a:endParaRPr sz="6300">
              <a:solidFill>
                <a:schemeClr val="dk1"/>
              </a:solidFill>
            </a:endParaRPr>
          </a:p>
          <a:p>
            <a:pPr indent="-404821">
              <a:buClr>
                <a:schemeClr val="dk1"/>
              </a:buClr>
              <a:buSzTx/>
            </a:pPr>
            <a:r>
              <a:rPr lang="en" sz="6300">
                <a:solidFill>
                  <a:schemeClr val="dk1"/>
                </a:solidFill>
              </a:rPr>
              <a:t>Example:</a:t>
            </a:r>
            <a:endParaRPr sz="630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import numpy as np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import matplotlib.pyplot as plt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x = np.array([2, 4, 6, 9, 10])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y = np.array([1, 2, 2, 2, 4])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 err="1"/>
              <a:t>plt.plot(x, y, marker = '+', ls = 'dotted',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233"/>
              <a:t>     	c = 'purple')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233"/>
              <a:t>#set font</a:t>
            </a:r>
            <a:endParaRPr sz="5233"/>
          </a:p>
          <a:p>
            <a:pPr marL="0" indent="0">
              <a:spcBef>
                <a:spcPts val="1600"/>
              </a:spcBef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font1 = {'family’:’sans-serif','color':'brown','size':20}</a:t>
            </a:r>
            <a:endParaRPr sz="52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54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5233"/>
              <a:t>font2 = {'family':'serif','color':'red','size':15}</a:t>
            </a:r>
            <a:endParaRPr sz="5233"/>
          </a:p>
        </p:txBody>
      </p:sp>
      <p:sp>
        <p:nvSpPr>
          <p:cNvPr id="360" name="Google Shape;360;p58"/>
          <p:cNvSpPr txBox="1"/>
          <p:nvPr/>
        </p:nvSpPr>
        <p:spPr>
          <a:xfrm>
            <a:off x="6942000" y="2373600"/>
            <a:ext cx="4366800" cy="399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rgbClr val="666666"/>
                </a:solidFill>
              </a:rPr>
              <a:t>#plot title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9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67" err="1">
                <a:solidFill>
                  <a:srgbClr val="666666"/>
                </a:solidFill>
              </a:rPr>
              <a:t>plt.title("Player Performance", fontdict= font1, loc= 'left')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rgbClr val="666666"/>
                </a:solidFill>
              </a:rPr>
              <a:t>#label x-axis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9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67" err="1">
                <a:solidFill>
                  <a:srgbClr val="666666"/>
                </a:solidFill>
              </a:rPr>
              <a:t>plt.xlabel("Games Played", fontdict= font2)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rgbClr val="666666"/>
                </a:solidFill>
              </a:rPr>
              <a:t>#label y-axis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9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67" err="1">
                <a:solidFill>
                  <a:srgbClr val="666666"/>
                </a:solidFill>
              </a:rPr>
              <a:t>plt.ylabel("Goals", fontdict= font2)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rgbClr val="666666"/>
                </a:solidFill>
              </a:rPr>
              <a:t>#add grid to the graph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9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67" err="1">
                <a:solidFill>
                  <a:srgbClr val="666666"/>
                </a:solidFill>
              </a:rPr>
              <a:t>plt.grid(color = 'green', linestyle = '--', linewidth = 0.5)</a:t>
            </a:r>
            <a:endParaRPr sz="1467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467">
              <a:solidFill>
                <a:srgbClr val="666666"/>
              </a:solidFill>
            </a:endParaRPr>
          </a:p>
          <a:p>
            <a:r>
              <a:rPr lang="en" sz="1933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67" err="1">
                <a:solidFill>
                  <a:srgbClr val="666666"/>
                </a:solidFill>
              </a:rPr>
              <a:t>plt.show()</a:t>
            </a:r>
            <a:endParaRPr sz="1467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673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Data Visualization</a:t>
            </a:r>
            <a:endParaRPr dirty="0"/>
          </a:p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15600" y="21288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Data visualization which is the process of translating the numbers, text, or large data sets into various types of graphs.</a:t>
            </a:r>
          </a:p>
          <a:p>
            <a:pPr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</a:pPr>
            <a:r>
              <a:rPr lang="en-MY" dirty="0">
                <a:solidFill>
                  <a:schemeClr val="dk1"/>
                </a:solidFill>
              </a:rPr>
              <a:t>It helps us understand complex data relationships, identify patterns, trends, and outliers easily. 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MY" dirty="0">
                <a:solidFill>
                  <a:schemeClr val="dk1"/>
                </a:solidFill>
              </a:rPr>
              <a:t>It also helps communicate information to a wider audience, even those without a technical background.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77155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Line Plot</a:t>
            </a:r>
            <a:endParaRPr/>
          </a:p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876EE-B808-1BE4-D7BA-A5AC97E25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820" y="296683"/>
            <a:ext cx="4280360" cy="6264633"/>
          </a:xfrm>
          <a:prstGeom prst="rect">
            <a:avLst/>
          </a:prstGeom>
          <a:ln>
            <a:solidFill>
              <a:schemeClr val="dk2"/>
            </a:solidFill>
          </a:ln>
        </p:spPr>
      </p:pic>
    </p:spTree>
    <p:extLst>
      <p:ext uri="{BB962C8B-B14F-4D97-AF65-F5344CB8AC3E}">
        <p14:creationId xmlns:p14="http://schemas.microsoft.com/office/powerpoint/2010/main" val="229604035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Subplot</a:t>
            </a:r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body" idx="1"/>
          </p:nvPr>
        </p:nvSpPr>
        <p:spPr>
          <a:xfrm>
            <a:off x="415600" y="2115000"/>
            <a:ext cx="11522800" cy="512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Display Multiple Plot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With the subplot() function you can draw multiple plots in one figure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subplot() function takes three arguments that describes the layout of the figure.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layout is organized in rows and columns, which are represented by the first and second argument.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third argument represents the index of the current plot.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Syntax: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6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591" err="1">
                <a:solidFill>
                  <a:srgbClr val="666666"/>
                </a:solidFill>
              </a:rPr>
              <a:t>plt.subplot(1, 2, 1)</a:t>
            </a:r>
            <a:endParaRPr sz="2591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591">
                <a:solidFill>
                  <a:srgbClr val="666666"/>
                </a:solidFill>
              </a:rPr>
              <a:t>#the figure has 1 row, 2 columns, and this plot is the </a:t>
            </a:r>
            <a:r>
              <a:rPr lang="en" sz="2591" i="1">
                <a:solidFill>
                  <a:srgbClr val="666666"/>
                </a:solidFill>
              </a:rPr>
              <a:t>first</a:t>
            </a:r>
            <a:r>
              <a:rPr lang="en" sz="2591">
                <a:solidFill>
                  <a:srgbClr val="666666"/>
                </a:solidFill>
              </a:rPr>
              <a:t> plot. </a:t>
            </a:r>
            <a:endParaRPr sz="2591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55947"/>
              <a:buNone/>
            </a:pPr>
            <a:r>
              <a:rPr lang="en" sz="26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591" err="1">
                <a:solidFill>
                  <a:srgbClr val="666666"/>
                </a:solidFill>
              </a:rPr>
              <a:t>plt.subplot(1, 2, 2)</a:t>
            </a:r>
            <a:endParaRPr sz="2591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591">
                <a:solidFill>
                  <a:srgbClr val="666666"/>
                </a:solidFill>
              </a:rPr>
              <a:t>#the figure has 1 row, 2 columns, and this plot is the </a:t>
            </a:r>
            <a:r>
              <a:rPr lang="en" sz="2591" i="1">
                <a:solidFill>
                  <a:srgbClr val="666666"/>
                </a:solidFill>
              </a:rPr>
              <a:t>second</a:t>
            </a:r>
            <a:r>
              <a:rPr lang="en" sz="2591">
                <a:solidFill>
                  <a:srgbClr val="666666"/>
                </a:solidFill>
              </a:rPr>
              <a:t> plot. </a:t>
            </a:r>
            <a:endParaRPr sz="2591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775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Subplot</a:t>
            </a:r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body" idx="1"/>
          </p:nvPr>
        </p:nvSpPr>
        <p:spPr>
          <a:xfrm>
            <a:off x="415600" y="1729400"/>
            <a:ext cx="11360800" cy="58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275"/>
              <a:buNone/>
            </a:pPr>
            <a:r>
              <a:rPr lang="en" sz="1533">
                <a:solidFill>
                  <a:schemeClr val="dk1"/>
                </a:solidFill>
              </a:rPr>
              <a:t>Example: </a:t>
            </a:r>
            <a:endParaRPr sz="1533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/>
              <a:t>import matplotlib.pyplot as plt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/>
              <a:t>import numpy as np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267"/>
              <a:t>#plot 1: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/>
              <a:t>x = np.array([0, 1, 2, 3])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/>
              <a:t>y = np.array([3, 8, 1, 10])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267"/>
              <a:t>#the figure has 1 row, 3 columns, 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267"/>
              <a:t>#and this plot is the first plot.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 err="1"/>
              <a:t>plt.subplot(1, 3, 1)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 err="1"/>
              <a:t>plt.plot(x,y)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67" err="1"/>
              <a:t>plt.grid()</a:t>
            </a:r>
            <a:endParaRPr sz="1267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endParaRPr sz="867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61"/>
          <p:cNvSpPr txBox="1"/>
          <p:nvPr/>
        </p:nvSpPr>
        <p:spPr>
          <a:xfrm>
            <a:off x="5944533" y="2334434"/>
            <a:ext cx="6030800" cy="349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buClr>
                <a:schemeClr val="dk1"/>
              </a:buClr>
              <a:buSzPts val="275"/>
            </a:pPr>
            <a:r>
              <a:rPr lang="en" sz="1400">
                <a:solidFill>
                  <a:schemeClr val="dk2"/>
                </a:solidFill>
              </a:rPr>
              <a:t>#plot 2: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2"/>
                </a:solidFill>
              </a:rPr>
              <a:t>x = np.array([0, 1, 2, 3])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2"/>
                </a:solidFill>
              </a:rPr>
              <a:t>y = np.array([10, 20, 20, 40])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400">
                <a:solidFill>
                  <a:schemeClr val="dk2"/>
                </a:solidFill>
              </a:rPr>
              <a:t>#the figure has 1 row, 3 columns, and this plot is the third #plot.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chemeClr val="dk2"/>
                </a:solidFill>
              </a:rPr>
              <a:t>plt.subplot(1, 3, 3)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chemeClr val="dk2"/>
                </a:solidFill>
              </a:rPr>
              <a:t>plt.plot(x,y)</a:t>
            </a:r>
            <a:endParaRPr sz="1400">
              <a:solidFill>
                <a:schemeClr val="dk2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chemeClr val="dk2"/>
                </a:solidFill>
              </a:rPr>
              <a:t>plt.show()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889584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Subplot</a:t>
            </a:r>
            <a:endParaRPr/>
          </a:p>
        </p:txBody>
      </p:sp>
      <p:sp>
        <p:nvSpPr>
          <p:cNvPr id="386" name="Google Shape;386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184" y="237934"/>
            <a:ext cx="5339633" cy="6382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149185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Subplot</a:t>
            </a:r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1"/>
          </p:nvPr>
        </p:nvSpPr>
        <p:spPr>
          <a:xfrm>
            <a:off x="415600" y="15366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Example: Display multiple plot in one figure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Add a title to the entire figure with the suptitle() function: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8604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Subplot</a:t>
            </a:r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1"/>
          </p:nvPr>
        </p:nvSpPr>
        <p:spPr>
          <a:xfrm>
            <a:off x="415600" y="15366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400" name="Google Shape;400;p64"/>
          <p:cNvSpPr txBox="1"/>
          <p:nvPr/>
        </p:nvSpPr>
        <p:spPr>
          <a:xfrm>
            <a:off x="415600" y="1814300"/>
            <a:ext cx="3610800" cy="488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import matplotlib.pyplot as plt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import numpy as np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x = np.array([0, 1, 2, 3])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y = np.array([3, 8, 1, 10])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plt.subplot(2, 3, 1)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err="1">
                <a:solidFill>
                  <a:srgbClr val="666666"/>
                </a:solidFill>
              </a:rPr>
              <a:t>plt.plot(x,y)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plt.title("January")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x = np.array([0, 1, 2, 3])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y = np.array([10, 20, 30, 40])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plt.subplot(2, 3, 2)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plt.plot(x,y)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plt.title("February")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x = np.array([0, 1, 2, 3])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666666"/>
                </a:solidFill>
              </a:rPr>
              <a:t>y = np.array([3, 8, 1, 10])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plt.subplot(2, 3, 3)</a:t>
            </a:r>
            <a:endParaRPr sz="1200">
              <a:solidFill>
                <a:srgbClr val="666666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plt.plot(x,y)</a:t>
            </a:r>
            <a:endParaRPr sz="1200">
              <a:solidFill>
                <a:srgbClr val="666666"/>
              </a:solidFill>
            </a:endParaRPr>
          </a:p>
          <a:p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>
                <a:solidFill>
                  <a:srgbClr val="666666"/>
                </a:solidFill>
              </a:rPr>
              <a:t>plt.title("March")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401" name="Google Shape;401;p64"/>
          <p:cNvSpPr txBox="1"/>
          <p:nvPr/>
        </p:nvSpPr>
        <p:spPr>
          <a:xfrm>
            <a:off x="5441450" y="1539517"/>
            <a:ext cx="3610800" cy="490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x = np.array([0, 1, 2, 3])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y = np.array([10, 20, 30, 40])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plt.subplot(2, 3, 4)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plt.plot(x,y)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plt.title("April")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x = np.array([0, 1, 2, 3])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y = np.array([3, 8, 1, 10])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plt.subplot(2, 3, 5)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plt.plot(x,y)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plt.title("May")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x = np.array([0, 1, 2, 3])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/>
              <a:t>y = np.array([10, 20, 30, 40])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plt.subplot(2, 3, 6)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plt.plot(x,y)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plt.title("Jun")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endParaRPr sz="1200"/>
          </a:p>
          <a:p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plt.suptitle("Total Sales")</a:t>
            </a:r>
            <a:endParaRPr sz="1200"/>
          </a:p>
          <a:p>
            <a:pPr>
              <a:buClr>
                <a:schemeClr val="dk1"/>
              </a:buClr>
              <a:buSzPts val="1100"/>
            </a:pPr>
            <a:r>
              <a:rPr lang="en" sz="1288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00" err="1"/>
              <a:t>plt.show()</a:t>
            </a:r>
            <a:endParaRPr sz="1200"/>
          </a:p>
          <a:p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2525467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Subplot</a:t>
            </a:r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990100"/>
            <a:ext cx="3857233" cy="4613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800" y="1954083"/>
            <a:ext cx="3917467" cy="46853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0434085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Scatter Plot</a:t>
            </a:r>
            <a:endParaRPr/>
          </a:p>
        </p:txBody>
      </p:sp>
      <p:sp>
        <p:nvSpPr>
          <p:cNvPr id="415" name="Google Shape;415;p66"/>
          <p:cNvSpPr txBox="1">
            <a:spLocks noGrp="1"/>
          </p:cNvSpPr>
          <p:nvPr>
            <p:ph type="body" idx="1"/>
          </p:nvPr>
        </p:nvSpPr>
        <p:spPr>
          <a:xfrm>
            <a:off x="415600" y="17297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 sz="1807">
                <a:solidFill>
                  <a:schemeClr val="dk1"/>
                </a:solidFill>
              </a:rPr>
              <a:t>Creating Scatter Plots</a:t>
            </a:r>
            <a:endParaRPr sz="1807">
              <a:solidFill>
                <a:schemeClr val="dk1"/>
              </a:solidFill>
            </a:endParaRPr>
          </a:p>
          <a:p>
            <a:pPr indent="-419512">
              <a:spcBef>
                <a:spcPts val="1600"/>
              </a:spcBef>
              <a:buClr>
                <a:schemeClr val="dk1"/>
              </a:buClr>
              <a:buSzPts val="1355"/>
            </a:pPr>
            <a:r>
              <a:rPr lang="en" sz="1807">
                <a:solidFill>
                  <a:schemeClr val="dk1"/>
                </a:solidFill>
              </a:rPr>
              <a:t>With Pyplot, use the scatter() function to draw a scatter plot.</a:t>
            </a:r>
            <a:endParaRPr sz="1807">
              <a:solidFill>
                <a:schemeClr val="dk1"/>
              </a:solidFill>
            </a:endParaRPr>
          </a:p>
          <a:p>
            <a:pPr indent="-419512">
              <a:buClr>
                <a:schemeClr val="dk1"/>
              </a:buClr>
              <a:buSzPts val="1355"/>
            </a:pPr>
            <a:r>
              <a:rPr lang="en" sz="1807">
                <a:solidFill>
                  <a:schemeClr val="dk1"/>
                </a:solidFill>
              </a:rPr>
              <a:t>The scatter() function plots one dot for each observation. It needs two arrays of the same length, one for the values of the x-axis, and one for values on the y-axis</a:t>
            </a:r>
            <a:endParaRPr sz="1807">
              <a:solidFill>
                <a:schemeClr val="dk1"/>
              </a:solidFill>
            </a:endParaRPr>
          </a:p>
          <a:p>
            <a:pPr indent="-419512">
              <a:buClr>
                <a:schemeClr val="dk1"/>
              </a:buClr>
              <a:buSzPts val="1355"/>
            </a:pPr>
            <a:r>
              <a:rPr lang="en" sz="1807">
                <a:solidFill>
                  <a:schemeClr val="dk1"/>
                </a:solidFill>
              </a:rPr>
              <a:t>Example:</a:t>
            </a:r>
            <a:endParaRPr sz="180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>
                <a:solidFill>
                  <a:srgbClr val="666666"/>
                </a:solidFill>
              </a:rPr>
              <a:t>import matplotlib.pyplot as plt</a:t>
            </a:r>
            <a:endParaRPr sz="1273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>
                <a:solidFill>
                  <a:srgbClr val="666666"/>
                </a:solidFill>
              </a:rPr>
              <a:t>import numpy as np</a:t>
            </a:r>
            <a:endParaRPr sz="1273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>
                <a:solidFill>
                  <a:srgbClr val="666666"/>
                </a:solidFill>
              </a:rPr>
              <a:t>x = np.array([5,7,8,7,2,17,2,9,4,11,12,9,6])</a:t>
            </a:r>
            <a:endParaRPr sz="1273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>
                <a:solidFill>
                  <a:srgbClr val="666666"/>
                </a:solidFill>
              </a:rPr>
              <a:t>y = np.array([99,86,87,88,100,86,95,87,94,78,77,85,86])</a:t>
            </a:r>
            <a:endParaRPr sz="1273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523"/>
              <a:buNone/>
            </a:pPr>
            <a:endParaRPr sz="1807"/>
          </a:p>
          <a:p>
            <a:pPr marL="0" indent="0">
              <a:spcBef>
                <a:spcPts val="1600"/>
              </a:spcBef>
              <a:spcAft>
                <a:spcPts val="1600"/>
              </a:spcAft>
              <a:buSzPts val="523"/>
              <a:buNone/>
            </a:pPr>
            <a:endParaRPr sz="1807"/>
          </a:p>
        </p:txBody>
      </p:sp>
      <p:sp>
        <p:nvSpPr>
          <p:cNvPr id="416" name="Google Shape;416;p66"/>
          <p:cNvSpPr txBox="1"/>
          <p:nvPr/>
        </p:nvSpPr>
        <p:spPr>
          <a:xfrm>
            <a:off x="6155667" y="3897233"/>
            <a:ext cx="4200400" cy="179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sz="1273">
                <a:solidFill>
                  <a:srgbClr val="666666"/>
                </a:solidFill>
              </a:rPr>
              <a:t>#scatter plot</a:t>
            </a:r>
            <a:endParaRPr sz="1273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 err="1">
                <a:solidFill>
                  <a:srgbClr val="666666"/>
                </a:solidFill>
              </a:rPr>
              <a:t>plt.scatter(x, y)</a:t>
            </a:r>
            <a:endParaRPr sz="1273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273" err="1">
                <a:solidFill>
                  <a:srgbClr val="666666"/>
                </a:solidFill>
              </a:rPr>
              <a:t>plt.show()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23244140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Scatter Plot</a:t>
            </a:r>
            <a:endParaRPr/>
          </a:p>
          <a:p>
            <a:endParaRPr/>
          </a:p>
        </p:txBody>
      </p:sp>
      <p:sp>
        <p:nvSpPr>
          <p:cNvPr id="422" name="Google Shape;422;p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423" name="Google Shape;4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170" y="1536634"/>
            <a:ext cx="5657199" cy="46409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3354961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Scatter Plot</a:t>
            </a:r>
            <a:endParaRPr/>
          </a:p>
          <a:p>
            <a:endParaRPr/>
          </a:p>
        </p:txBody>
      </p:sp>
      <p:sp>
        <p:nvSpPr>
          <p:cNvPr id="429" name="Google Shape;429;p68"/>
          <p:cNvSpPr txBox="1">
            <a:spLocks noGrp="1"/>
          </p:cNvSpPr>
          <p:nvPr>
            <p:ph type="body" idx="1"/>
          </p:nvPr>
        </p:nvSpPr>
        <p:spPr>
          <a:xfrm>
            <a:off x="415600" y="1619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358"/>
              <a:buNone/>
            </a:pPr>
            <a:r>
              <a:rPr lang="en" sz="1847">
                <a:solidFill>
                  <a:schemeClr val="dk1"/>
                </a:solidFill>
              </a:rPr>
              <a:t>Compare Plots</a:t>
            </a:r>
            <a:endParaRPr sz="1847">
              <a:solidFill>
                <a:schemeClr val="dk1"/>
              </a:solidFill>
            </a:endParaRPr>
          </a:p>
          <a:p>
            <a:pPr indent="-422052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385"/>
            </a:pPr>
            <a:r>
              <a:rPr lang="en" sz="1847">
                <a:solidFill>
                  <a:schemeClr val="dk1"/>
                </a:solidFill>
              </a:rPr>
              <a:t>Draw two plots on the same figure</a:t>
            </a:r>
            <a:endParaRPr sz="1847">
              <a:solidFill>
                <a:schemeClr val="dk1"/>
              </a:solidFill>
            </a:endParaRPr>
          </a:p>
          <a:p>
            <a:pPr indent="-422052">
              <a:lnSpc>
                <a:spcPct val="105000"/>
              </a:lnSpc>
              <a:buClr>
                <a:schemeClr val="dk1"/>
              </a:buClr>
              <a:buSzPts val="1385"/>
            </a:pPr>
            <a:r>
              <a:rPr lang="en" sz="1847">
                <a:solidFill>
                  <a:schemeClr val="dk1"/>
                </a:solidFill>
              </a:rPr>
              <a:t>Example:</a:t>
            </a:r>
            <a:endParaRPr sz="1847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import matplotlib.pyplot as plt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girls_grades = [89, 90, 70, 89, 100, 80, 90, 100, 80, 34]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boys_grades = [30, 29, 49, 48, 100, 48, 38, 45, 20, 30]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#Compare 2 plot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# Scatter plot for boys' grades with red color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plt.scatter(boys_grades, range(len(boys_grades)), color='r', label='Boys')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endParaRPr lang="en-MY"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endParaRPr lang="en-MY"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endParaRPr lang="en-MY"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endParaRPr lang="en-MY"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358"/>
              <a:buNone/>
            </a:pPr>
            <a:endParaRPr sz="1313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68"/>
          <p:cNvSpPr txBox="1"/>
          <p:nvPr/>
        </p:nvSpPr>
        <p:spPr>
          <a:xfrm>
            <a:off x="6210767" y="3029601"/>
            <a:ext cx="5246800" cy="395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# Scatter plot for girls' grades with blue color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plt.scatter(girls_grades, range(len(girls_grades)), color='b', label='Girls’)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plt.xlabel('Grades Range')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plt.ylabel('Grades Scored')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plt.title('scatter plot')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plt.legend()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plt.show()</a:t>
            </a:r>
            <a:endParaRPr lang="en-MY" sz="131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endParaRPr lang="en-MY" sz="1421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1155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dirty="0"/>
              <a:t>Data Visualization</a:t>
            </a:r>
            <a:endParaRPr dirty="0"/>
          </a:p>
          <a:p>
            <a:r>
              <a:rPr lang="en" dirty="0"/>
              <a:t>Benefits of Data Visualization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15600" y="1700808"/>
            <a:ext cx="11360800" cy="4983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Data visualization also provide several benefits, including: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b="1" dirty="0">
                <a:solidFill>
                  <a:schemeClr val="dk1"/>
                </a:solidFill>
              </a:rPr>
              <a:t>Makes complex data easier to understand</a:t>
            </a:r>
            <a:r>
              <a:rPr lang="en-MY" dirty="0">
                <a:solidFill>
                  <a:schemeClr val="dk1"/>
                </a:solidFill>
              </a:rPr>
              <a:t>: Allows people to see patterns and trends that might be difficult to identify in a spreadsheet or table.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b="1" dirty="0">
                <a:solidFill>
                  <a:schemeClr val="dk1"/>
                </a:solidFill>
              </a:rPr>
              <a:t>Improves communication</a:t>
            </a:r>
            <a:r>
              <a:rPr lang="en-MY" dirty="0">
                <a:solidFill>
                  <a:schemeClr val="dk1"/>
                </a:solidFill>
              </a:rPr>
              <a:t>: Can be a powerful tool for communicating complex information to a wider audience. Helps to tell a story with data and make it more engaging for viewers.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b="1" dirty="0">
                <a:solidFill>
                  <a:schemeClr val="dk1"/>
                </a:solidFill>
              </a:rPr>
              <a:t>Helps identify patterns and trends</a:t>
            </a:r>
            <a:r>
              <a:rPr lang="en-MY" dirty="0">
                <a:solidFill>
                  <a:schemeClr val="dk1"/>
                </a:solidFill>
              </a:rPr>
              <a:t>: Helps us to see patterns and trends in data that we might not have noticed otherwise. Can also be helpful for making predictions and informed decisions.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b="1" dirty="0">
                <a:solidFill>
                  <a:schemeClr val="dk1"/>
                </a:solidFill>
              </a:rPr>
              <a:t>Saves time</a:t>
            </a:r>
            <a:r>
              <a:rPr lang="en-MY" dirty="0">
                <a:solidFill>
                  <a:schemeClr val="dk1"/>
                </a:solidFill>
              </a:rPr>
              <a:t>: Helps to save us time by allowing us to quickly see the key points in a data set. Can be helpful if dealing with large sets of data.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6432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Scatter Plot</a:t>
            </a:r>
            <a:endParaRPr/>
          </a:p>
          <a:p>
            <a:endParaRPr/>
          </a:p>
        </p:txBody>
      </p:sp>
      <p:sp>
        <p:nvSpPr>
          <p:cNvPr id="436" name="Google Shape;436;p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437" name="Google Shape;4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368" y="461867"/>
            <a:ext cx="5745701" cy="5934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6870077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Bar Plot</a:t>
            </a:r>
            <a:endParaRPr/>
          </a:p>
        </p:txBody>
      </p:sp>
      <p:sp>
        <p:nvSpPr>
          <p:cNvPr id="443" name="Google Shape;443;p70"/>
          <p:cNvSpPr txBox="1">
            <a:spLocks noGrp="1"/>
          </p:cNvSpPr>
          <p:nvPr>
            <p:ph type="body" idx="1"/>
          </p:nvPr>
        </p:nvSpPr>
        <p:spPr>
          <a:xfrm>
            <a:off x="415600" y="1852733"/>
            <a:ext cx="11360800" cy="47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36869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560"/>
            </a:pPr>
            <a:r>
              <a:rPr lang="en" sz="2080">
                <a:solidFill>
                  <a:schemeClr val="dk1"/>
                </a:solidFill>
              </a:rPr>
              <a:t>A bar chart or bar graph is a chart or graph that presents categorical data with rectangular bars with heights or lengths proportional to the values that they represent. </a:t>
            </a:r>
            <a:endParaRPr sz="2080">
              <a:solidFill>
                <a:schemeClr val="dk1"/>
              </a:solidFill>
            </a:endParaRPr>
          </a:p>
          <a:p>
            <a:pPr indent="-436869">
              <a:lnSpc>
                <a:spcPct val="95000"/>
              </a:lnSpc>
              <a:buClr>
                <a:schemeClr val="dk1"/>
              </a:buClr>
              <a:buSzPts val="1560"/>
            </a:pPr>
            <a:r>
              <a:rPr lang="en" sz="2080">
                <a:solidFill>
                  <a:schemeClr val="dk1"/>
                </a:solidFill>
              </a:rPr>
              <a:t>The bars can be plotted vertically or horizontally.</a:t>
            </a:r>
            <a:endParaRPr sz="2080">
              <a:solidFill>
                <a:schemeClr val="dk1"/>
              </a:solidFill>
            </a:endParaRPr>
          </a:p>
          <a:p>
            <a:pPr indent="-436869">
              <a:lnSpc>
                <a:spcPct val="95000"/>
              </a:lnSpc>
              <a:buClr>
                <a:schemeClr val="dk1"/>
              </a:buClr>
              <a:buSzPts val="1560"/>
            </a:pPr>
            <a:r>
              <a:rPr lang="en" sz="2080">
                <a:solidFill>
                  <a:schemeClr val="dk1"/>
                </a:solidFill>
              </a:rPr>
              <a:t>With Pyplot, you can use the bar() function to draw bar graphs</a:t>
            </a:r>
            <a:endParaRPr sz="2080">
              <a:solidFill>
                <a:schemeClr val="dk1"/>
              </a:solidFill>
            </a:endParaRPr>
          </a:p>
          <a:p>
            <a:pPr indent="-436869">
              <a:lnSpc>
                <a:spcPct val="95000"/>
              </a:lnSpc>
              <a:buClr>
                <a:schemeClr val="dk1"/>
              </a:buClr>
              <a:buSzPts val="1560"/>
            </a:pPr>
            <a:r>
              <a:rPr lang="en" sz="2080">
                <a:solidFill>
                  <a:schemeClr val="dk1"/>
                </a:solidFill>
              </a:rPr>
              <a:t>Example:</a:t>
            </a:r>
            <a:endParaRPr sz="2080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0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>
                <a:solidFill>
                  <a:srgbClr val="666666"/>
                </a:solidFill>
              </a:rPr>
              <a:t>import matplotlib.pyplot as plt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>
                <a:solidFill>
                  <a:srgbClr val="666666"/>
                </a:solidFill>
              </a:rPr>
              <a:t>import numpy as np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>
                <a:solidFill>
                  <a:srgbClr val="666666"/>
                </a:solidFill>
              </a:rPr>
              <a:t>x = np.array(["Type A", "Type B", "Type C", "Type D", "Type E"])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>
                <a:solidFill>
                  <a:srgbClr val="666666"/>
                </a:solidFill>
              </a:rPr>
              <a:t>y = np.array([3, 8, 1, 10, 7])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680">
                <a:solidFill>
                  <a:srgbClr val="666666"/>
                </a:solidFill>
              </a:rPr>
              <a:t>#plot Bar graph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77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 err="1">
                <a:solidFill>
                  <a:srgbClr val="666666"/>
                </a:solidFill>
              </a:rPr>
              <a:t>plt.bar(x,y)</a:t>
            </a:r>
            <a:endParaRPr sz="1680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77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80" err="1">
                <a:solidFill>
                  <a:srgbClr val="666666"/>
                </a:solidFill>
              </a:rPr>
              <a:t>plt.show()</a:t>
            </a:r>
            <a:endParaRPr sz="168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836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sp>
        <p:nvSpPr>
          <p:cNvPr id="449" name="Google Shape;449;p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450" name="Google Shape;4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33" y="593367"/>
            <a:ext cx="7057633" cy="562636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8371614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sp>
        <p:nvSpPr>
          <p:cNvPr id="456" name="Google Shape;456;p72"/>
          <p:cNvSpPr txBox="1">
            <a:spLocks noGrp="1"/>
          </p:cNvSpPr>
          <p:nvPr>
            <p:ph type="body" idx="1"/>
          </p:nvPr>
        </p:nvSpPr>
        <p:spPr>
          <a:xfrm>
            <a:off x="415600" y="18809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Bar Width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bar() takes the keyword argument width to set the width of the bars: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default width value is 0.8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#plot Bar graph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err="1"/>
              <a:t>plt.bar(x,y, width = 0.1)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415229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sp>
        <p:nvSpPr>
          <p:cNvPr id="462" name="Google Shape;462;p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463" name="Google Shape;4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042" y="517200"/>
            <a:ext cx="6828460" cy="55010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0555905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sp>
        <p:nvSpPr>
          <p:cNvPr id="469" name="Google Shape;469;p74"/>
          <p:cNvSpPr txBox="1">
            <a:spLocks noGrp="1"/>
          </p:cNvSpPr>
          <p:nvPr>
            <p:ph type="body" idx="1"/>
          </p:nvPr>
        </p:nvSpPr>
        <p:spPr>
          <a:xfrm>
            <a:off x="415600" y="16980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440"/>
              <a:buNone/>
            </a:pPr>
            <a:r>
              <a:rPr lang="en" sz="2560">
                <a:solidFill>
                  <a:schemeClr val="dk1"/>
                </a:solidFill>
              </a:rPr>
              <a:t>Horizontal Bar</a:t>
            </a:r>
            <a:endParaRPr sz="2560">
              <a:solidFill>
                <a:schemeClr val="dk1"/>
              </a:solidFill>
            </a:endParaRPr>
          </a:p>
          <a:p>
            <a:pPr indent="-425016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420"/>
            </a:pPr>
            <a:r>
              <a:rPr lang="en" sz="1893">
                <a:solidFill>
                  <a:schemeClr val="dk1"/>
                </a:solidFill>
              </a:rPr>
              <a:t>If you want the bars to be displayed horizontally instead of vertically, use the barh() function</a:t>
            </a:r>
            <a:endParaRPr sz="1893">
              <a:solidFill>
                <a:schemeClr val="dk1"/>
              </a:solidFill>
            </a:endParaRPr>
          </a:p>
          <a:p>
            <a:pPr indent="-425016">
              <a:lnSpc>
                <a:spcPct val="105000"/>
              </a:lnSpc>
              <a:buClr>
                <a:schemeClr val="dk1"/>
              </a:buClr>
              <a:buSzPts val="1420"/>
            </a:pPr>
            <a:r>
              <a:rPr lang="en" sz="1893">
                <a:solidFill>
                  <a:schemeClr val="dk1"/>
                </a:solidFill>
              </a:rPr>
              <a:t>Example:</a:t>
            </a:r>
            <a:endParaRPr sz="1893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import matplotlib.pyplot as plt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import numpy as np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#draw 5 horizontal bar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x = np.array(["Type A", "Type B", "Type C", "Type D", "Type E"])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y = np.array([3, 8, 1, 10, 7])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#plot horizontal bar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 err="1">
                <a:solidFill>
                  <a:srgbClr val="666666"/>
                </a:solidFill>
              </a:rPr>
              <a:t>plt.barh(x, y)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 err="1">
                <a:solidFill>
                  <a:srgbClr val="666666"/>
                </a:solidFill>
              </a:rPr>
              <a:t>plt.show()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440"/>
              <a:buNone/>
            </a:pPr>
            <a:endParaRPr sz="1893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endParaRPr sz="1893"/>
          </a:p>
        </p:txBody>
      </p:sp>
    </p:spTree>
    <p:extLst>
      <p:ext uri="{BB962C8B-B14F-4D97-AF65-F5344CB8AC3E}">
        <p14:creationId xmlns:p14="http://schemas.microsoft.com/office/powerpoint/2010/main" val="185973634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pic>
        <p:nvPicPr>
          <p:cNvPr id="476" name="Google Shape;4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798" y="797767"/>
            <a:ext cx="6853567" cy="55843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608622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sp>
        <p:nvSpPr>
          <p:cNvPr id="482" name="Google Shape;482;p76"/>
          <p:cNvSpPr txBox="1">
            <a:spLocks noGrp="1"/>
          </p:cNvSpPr>
          <p:nvPr>
            <p:ph type="body" idx="1"/>
          </p:nvPr>
        </p:nvSpPr>
        <p:spPr>
          <a:xfrm>
            <a:off x="415600" y="21563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Bar Height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barh() takes the keyword argument height to set the height of the bars: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default height value is 0.8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</a:rPr>
              <a:t>#plot horizontal bar graph with different height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err="1">
                <a:solidFill>
                  <a:srgbClr val="666666"/>
                </a:solidFill>
              </a:rPr>
              <a:t>plt.barh(x,y, height = 0.3)</a:t>
            </a: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6856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Bar Plot</a:t>
            </a:r>
            <a:endParaRPr/>
          </a:p>
        </p:txBody>
      </p:sp>
      <p:pic>
        <p:nvPicPr>
          <p:cNvPr id="489" name="Google Shape;4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343" y="593367"/>
            <a:ext cx="6041724" cy="55010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3882529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Histogram </a:t>
            </a:r>
            <a:endParaRPr/>
          </a:p>
        </p:txBody>
      </p:sp>
      <p:sp>
        <p:nvSpPr>
          <p:cNvPr id="495" name="Google Shape;495;p78"/>
          <p:cNvSpPr txBox="1">
            <a:spLocks noGrp="1"/>
          </p:cNvSpPr>
          <p:nvPr>
            <p:ph type="body" idx="1"/>
          </p:nvPr>
        </p:nvSpPr>
        <p:spPr>
          <a:xfrm>
            <a:off x="415600" y="19910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 histogram is a graph showing frequency distributions.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It is a graph showing the number of observations within each given interval.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 histogram is an accurate representation of the distribution of numerical data.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It is an estimate of the probability distribution of a continuous variable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 the hist() function to create histograms.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hist() function will use an array of numbers to create a histogram, the array is sent into the function as an argument.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398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Introduction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15600" y="2128800"/>
            <a:ext cx="5104336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Matplotlib is a low level graph plotting library in python that serves as a visualization utility.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It is able to create different types of visualization reports like line plots, scatter plots, histograms, bar charts, and pie charts.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This library also supports 3-dimensional plotting.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Customising figures in Matplotlib">
            <a:extLst>
              <a:ext uri="{FF2B5EF4-FFF2-40B4-BE49-F238E27FC236}">
                <a16:creationId xmlns:a16="http://schemas.microsoft.com/office/drawing/2014/main" id="{EFB889CD-C689-892C-D2C7-B520893B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420888"/>
            <a:ext cx="6323856" cy="210795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5438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Histogram</a:t>
            </a:r>
            <a:endParaRPr/>
          </a:p>
        </p:txBody>
      </p:sp>
      <p:sp>
        <p:nvSpPr>
          <p:cNvPr id="501" name="Google Shape;501;p79"/>
          <p:cNvSpPr txBox="1">
            <a:spLocks noGrp="1"/>
          </p:cNvSpPr>
          <p:nvPr>
            <p:ph type="body" idx="1"/>
          </p:nvPr>
        </p:nvSpPr>
        <p:spPr>
          <a:xfrm>
            <a:off x="415600" y="1659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buSzPts val="440"/>
              <a:buNone/>
            </a:pPr>
            <a:r>
              <a:rPr lang="en" sz="2427">
                <a:solidFill>
                  <a:schemeClr val="dk1"/>
                </a:solidFill>
              </a:rPr>
              <a:t>Example:</a:t>
            </a:r>
            <a:endParaRPr sz="2427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/>
              <a:t>import matplotlib.pyplot as plt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/>
              <a:t>import numpy as np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627"/>
              <a:t>#generate random numbers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/>
              <a:t>random_numbers = np.random.normal(size=10000)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627"/>
              <a:t>#plot histogram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/>
              <a:t>plt.hist(random_numbers)</a:t>
            </a:r>
            <a:endParaRPr sz="1627"/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endParaRPr sz="1627"/>
          </a:p>
        </p:txBody>
      </p:sp>
      <p:sp>
        <p:nvSpPr>
          <p:cNvPr id="502" name="Google Shape;502;p79"/>
          <p:cNvSpPr txBox="1"/>
          <p:nvPr/>
        </p:nvSpPr>
        <p:spPr>
          <a:xfrm>
            <a:off x="6706533" y="2180001"/>
            <a:ext cx="4034800" cy="259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>
                <a:solidFill>
                  <a:schemeClr val="dk2"/>
                </a:solidFill>
              </a:rPr>
              <a:t>plt.title("Gaussian Histogram")</a:t>
            </a:r>
            <a:endParaRPr sz="162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>
                <a:solidFill>
                  <a:schemeClr val="dk2"/>
                </a:solidFill>
              </a:rPr>
              <a:t>plt.xlabel("Value")</a:t>
            </a:r>
            <a:endParaRPr sz="162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>
                <a:solidFill>
                  <a:schemeClr val="dk2"/>
                </a:solidFill>
              </a:rPr>
              <a:t>plt.ylabel("Frequency")</a:t>
            </a:r>
            <a:endParaRPr sz="162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627" err="1">
                <a:solidFill>
                  <a:schemeClr val="dk2"/>
                </a:solidFill>
              </a:rPr>
              <a:t>plt.show()</a:t>
            </a:r>
            <a:endParaRPr sz="1627">
              <a:solidFill>
                <a:schemeClr val="dk2"/>
              </a:solidFill>
            </a:endParaRPr>
          </a:p>
          <a:p>
            <a:pPr>
              <a:spcBef>
                <a:spcPts val="1600"/>
              </a:spcBef>
            </a:pP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145785962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Histogram</a:t>
            </a:r>
            <a:endParaRPr/>
          </a:p>
        </p:txBody>
      </p:sp>
      <p:sp>
        <p:nvSpPr>
          <p:cNvPr id="508" name="Google Shape;508;p80"/>
          <p:cNvSpPr txBox="1">
            <a:spLocks noGrp="1"/>
          </p:cNvSpPr>
          <p:nvPr>
            <p:ph type="body" idx="1"/>
          </p:nvPr>
        </p:nvSpPr>
        <p:spPr>
          <a:xfrm>
            <a:off x="415600" y="17707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/>
              <a:t>Example: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68" y="896734"/>
            <a:ext cx="4716768" cy="55973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5735828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Pie Chart</a:t>
            </a:r>
            <a:endParaRPr/>
          </a:p>
        </p:txBody>
      </p:sp>
      <p:sp>
        <p:nvSpPr>
          <p:cNvPr id="515" name="Google Shape;515;p81"/>
          <p:cNvSpPr txBox="1">
            <a:spLocks noGrp="1"/>
          </p:cNvSpPr>
          <p:nvPr>
            <p:ph type="body" idx="1"/>
          </p:nvPr>
        </p:nvSpPr>
        <p:spPr>
          <a:xfrm>
            <a:off x="415600" y="20186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>
                <a:solidFill>
                  <a:schemeClr val="dk1"/>
                </a:solidFill>
              </a:rPr>
              <a:t>Create Pie Chart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 Pie Chart is a circular statistical plot that can display only one series of data.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area of the chart is the total percentage of the given data.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area of slices of the pie represents the percentage of the parts of the data.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slices of pie are called wedges.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With Pyplot, use the pie() function to draw pie charts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6059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Pie Chart</a:t>
            </a:r>
            <a:endParaRPr/>
          </a:p>
        </p:txBody>
      </p:sp>
      <p:sp>
        <p:nvSpPr>
          <p:cNvPr id="521" name="Google Shape;521;p82"/>
          <p:cNvSpPr txBox="1">
            <a:spLocks noGrp="1"/>
          </p:cNvSpPr>
          <p:nvPr>
            <p:ph type="body" idx="1"/>
          </p:nvPr>
        </p:nvSpPr>
        <p:spPr>
          <a:xfrm>
            <a:off x="415600" y="1865133"/>
            <a:ext cx="5148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buSzPts val="440"/>
              <a:buNone/>
            </a:pPr>
            <a:r>
              <a:rPr lang="en" sz="2427">
                <a:solidFill>
                  <a:schemeClr val="dk1"/>
                </a:solidFill>
              </a:rPr>
              <a:t>Example:</a:t>
            </a:r>
            <a:endParaRPr sz="2427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# Import libraries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from matplotlib import pyplot as plt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import numpy as np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# Creating dataset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cars = ['AUDI', 'BMW', 'FORD',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493">
                <a:solidFill>
                  <a:srgbClr val="666666"/>
                </a:solidFill>
              </a:rPr>
              <a:t>    	'TESLA', 'JAGUAR', 'MERCEDES']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  <a:buNone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data = [23, 17, 35, 29, 12, 41]</a:t>
            </a:r>
            <a:endParaRPr sz="1493">
              <a:solidFill>
                <a:srgbClr val="666666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endParaRPr sz="1493">
              <a:solidFill>
                <a:srgbClr val="666666"/>
              </a:solidFill>
            </a:endParaRPr>
          </a:p>
        </p:txBody>
      </p:sp>
      <p:sp>
        <p:nvSpPr>
          <p:cNvPr id="522" name="Google Shape;522;p82"/>
          <p:cNvSpPr txBox="1"/>
          <p:nvPr/>
        </p:nvSpPr>
        <p:spPr>
          <a:xfrm>
            <a:off x="6871767" y="2002000"/>
            <a:ext cx="3608000" cy="295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dk1"/>
              </a:buClr>
              <a:buSzPts val="440"/>
            </a:pPr>
            <a:r>
              <a:rPr lang="en" sz="1493">
                <a:solidFill>
                  <a:srgbClr val="666666"/>
                </a:solidFill>
              </a:rPr>
              <a:t># Creating plot</a:t>
            </a:r>
            <a:endParaRPr sz="1493">
              <a:solidFill>
                <a:srgbClr val="666666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>
                <a:solidFill>
                  <a:srgbClr val="666666"/>
                </a:solidFill>
              </a:rPr>
              <a:t>fig = plt.figure(figsize =(10, 8))</a:t>
            </a:r>
            <a:endParaRPr sz="1493">
              <a:solidFill>
                <a:srgbClr val="666666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 err="1">
                <a:solidFill>
                  <a:srgbClr val="666666"/>
                </a:solidFill>
              </a:rPr>
              <a:t>plt.pie(data, labels = cars)</a:t>
            </a:r>
            <a:endParaRPr sz="1493">
              <a:solidFill>
                <a:srgbClr val="666666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493">
                <a:solidFill>
                  <a:srgbClr val="666666"/>
                </a:solidFill>
              </a:rPr>
              <a:t># show plot</a:t>
            </a:r>
            <a:endParaRPr sz="1493">
              <a:solidFill>
                <a:srgbClr val="666666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19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93" err="1">
                <a:solidFill>
                  <a:srgbClr val="666666"/>
                </a:solidFill>
              </a:rPr>
              <a:t>plt.show()</a:t>
            </a:r>
            <a:endParaRPr sz="1493">
              <a:solidFill>
                <a:srgbClr val="666666"/>
              </a:solidFill>
            </a:endParaRPr>
          </a:p>
          <a:p>
            <a:pPr>
              <a:spcBef>
                <a:spcPts val="1600"/>
              </a:spcBef>
            </a:pP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205004212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Pie Chart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pic>
        <p:nvPicPr>
          <p:cNvPr id="529" name="Google Shape;5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243" y="411434"/>
            <a:ext cx="4208091" cy="62646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2104128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Plotting Data from A File</a:t>
            </a:r>
            <a:endParaRPr/>
          </a:p>
        </p:txBody>
      </p:sp>
      <p:sp>
        <p:nvSpPr>
          <p:cNvPr id="535" name="Google Shape;535;p84"/>
          <p:cNvSpPr txBox="1">
            <a:spLocks noGrp="1"/>
          </p:cNvSpPr>
          <p:nvPr>
            <p:ph type="body" idx="1"/>
          </p:nvPr>
        </p:nvSpPr>
        <p:spPr>
          <a:xfrm>
            <a:off x="415600" y="23766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Plotting data from a file is a two-step process.</a:t>
            </a:r>
            <a:endParaRPr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Interpreting the file and loading the data.</a:t>
            </a:r>
            <a:endParaRPr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Creating the actual plot.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recommended way of plotting data from a file is to use dedicated functions such as numpy.loadtxt or pandas.read_csv to read the data.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These are more powerful and faster.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Then plot the obtained data using matplotlib.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515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</p:txBody>
      </p:sp>
      <p:sp>
        <p:nvSpPr>
          <p:cNvPr id="541" name="Google Shape;541;p85"/>
          <p:cNvSpPr txBox="1">
            <a:spLocks noGrp="1"/>
          </p:cNvSpPr>
          <p:nvPr>
            <p:ph type="body" idx="1"/>
          </p:nvPr>
        </p:nvSpPr>
        <p:spPr>
          <a:xfrm>
            <a:off x="415600" y="19222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 dirty="0">
                <a:solidFill>
                  <a:schemeClr val="dk1"/>
                </a:solidFill>
              </a:rPr>
              <a:t>Example: </a:t>
            </a:r>
            <a:endParaRPr dirty="0"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Download dataset from </a:t>
            </a:r>
            <a:r>
              <a:rPr lang="en" dirty="0" err="1">
                <a:solidFill>
                  <a:schemeClr val="dk1"/>
                </a:solidFill>
              </a:rPr>
              <a:t>Github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Import the necessary libraries and check out the dataset: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955" dirty="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import pandas as pd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221" dirty="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import </a:t>
            </a:r>
            <a:r>
              <a:rPr lang="en" dirty="0" err="1">
                <a:solidFill>
                  <a:srgbClr val="666666"/>
                </a:solidFill>
              </a:rPr>
              <a:t>matplotlib.pyplot</a:t>
            </a:r>
            <a:r>
              <a:rPr lang="en" dirty="0">
                <a:solidFill>
                  <a:srgbClr val="666666"/>
                </a:solidFill>
              </a:rPr>
              <a:t> as </a:t>
            </a:r>
            <a:r>
              <a:rPr lang="en" dirty="0" err="1">
                <a:solidFill>
                  <a:srgbClr val="666666"/>
                </a:solidFill>
              </a:rPr>
              <a:t>plt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221" dirty="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dirty="0" err="1">
                <a:solidFill>
                  <a:srgbClr val="666666"/>
                </a:solidFill>
              </a:rPr>
              <a:t>df</a:t>
            </a:r>
            <a:r>
              <a:rPr lang="en" dirty="0">
                <a:solidFill>
                  <a:srgbClr val="666666"/>
                </a:solidFill>
              </a:rPr>
              <a:t> = </a:t>
            </a:r>
            <a:r>
              <a:rPr lang="en" dirty="0" err="1">
                <a:solidFill>
                  <a:srgbClr val="666666"/>
                </a:solidFill>
              </a:rPr>
              <a:t>pd.read_csv</a:t>
            </a:r>
            <a:r>
              <a:rPr lang="en" dirty="0">
                <a:solidFill>
                  <a:srgbClr val="666666"/>
                </a:solidFill>
              </a:rPr>
              <a:t>('WorldHappiness2018_Data.csv')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21" dirty="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dirty="0" err="1">
                <a:solidFill>
                  <a:srgbClr val="666666"/>
                </a:solidFill>
              </a:rPr>
              <a:t>df.head</a:t>
            </a:r>
            <a:r>
              <a:rPr lang="en" dirty="0">
                <a:solidFill>
                  <a:srgbClr val="666666"/>
                </a:solidFill>
              </a:rPr>
              <a:t>()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550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</p:txBody>
      </p:sp>
      <p:sp>
        <p:nvSpPr>
          <p:cNvPr id="547" name="Google Shape;547;p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548" name="Google Shape;5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68" y="2266503"/>
            <a:ext cx="10169801" cy="28999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6802322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</p:txBody>
      </p:sp>
      <p:sp>
        <p:nvSpPr>
          <p:cNvPr id="554" name="Google Shape;554;p87"/>
          <p:cNvSpPr txBox="1">
            <a:spLocks noGrp="1"/>
          </p:cNvSpPr>
          <p:nvPr>
            <p:ph type="body" idx="1"/>
          </p:nvPr>
        </p:nvSpPr>
        <p:spPr>
          <a:xfrm>
            <a:off x="415600" y="18258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Line Graph</a:t>
            </a:r>
            <a:endParaRPr>
              <a:solidFill>
                <a:schemeClr val="dk1"/>
              </a:solidFill>
            </a:endParaRPr>
          </a:p>
          <a:p>
            <a:pPr indent="-445758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Line graphs are the simplest graph one can create using Matplotlib. Let’s create a graph to see the relationship between a country’s rank and their happiness score.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6021"/>
              <a:buNone/>
            </a:pP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/>
              <a:t>rank = df[‘Overall rank']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/>
              <a:t>score = df['Score']</a:t>
            </a:r>
            <a:endParaRPr/>
          </a:p>
          <a:p>
            <a:pPr indent="-445758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These two lines of code subset the dataframe. </a:t>
            </a:r>
            <a:endParaRPr>
              <a:solidFill>
                <a:schemeClr val="dk1"/>
              </a:solidFill>
            </a:endParaRPr>
          </a:p>
          <a:p>
            <a:pPr indent="-445758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first creates a Series that only contains the overall rank for each country. </a:t>
            </a:r>
            <a:endParaRPr>
              <a:solidFill>
                <a:schemeClr val="dk1"/>
              </a:solidFill>
            </a:endParaRPr>
          </a:p>
          <a:p>
            <a:pPr indent="-445758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second creates a Series that only contains the happiness score for each country.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89016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</p:txBody>
      </p:sp>
      <p:sp>
        <p:nvSpPr>
          <p:cNvPr id="560" name="Google Shape;560;p88"/>
          <p:cNvSpPr txBox="1">
            <a:spLocks noGrp="1"/>
          </p:cNvSpPr>
          <p:nvPr>
            <p:ph type="body" idx="1"/>
          </p:nvPr>
        </p:nvSpPr>
        <p:spPr>
          <a:xfrm>
            <a:off x="415600" y="18809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Line Graph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These next two lines of code create the actual plot: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err="1">
                <a:solidFill>
                  <a:srgbClr val="666666"/>
                </a:solidFill>
              </a:rPr>
              <a:t>plt.plot(rank, score)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err="1">
                <a:solidFill>
                  <a:srgbClr val="666666"/>
                </a:solidFill>
              </a:rPr>
              <a:t>plt.show()</a:t>
            </a:r>
            <a:endParaRPr>
              <a:solidFill>
                <a:srgbClr val="666666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plt.plot() command creates a line graph, and the parameters passed in tell the function what data to use.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first, rank, will be plotted on the x-axis, and the second, score, will be plotted on the y-axis.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Calling plt.show() is required for your graph to actually be printed onto your screen.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272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Installation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415600" y="18809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Install matplotlib using pip: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solidFill>
                  <a:srgbClr val="666666"/>
                </a:solidFill>
              </a:rPr>
              <a:t>pip3 install matplotlib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3564732"/>
            <a:ext cx="11198299" cy="1187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0282948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573" name="Google Shape;573;p90"/>
          <p:cNvSpPr txBox="1">
            <a:spLocks noGrp="1"/>
          </p:cNvSpPr>
          <p:nvPr>
            <p:ph type="body" idx="1"/>
          </p:nvPr>
        </p:nvSpPr>
        <p:spPr>
          <a:xfrm>
            <a:off x="415600" y="19497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Line Graph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Output: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5B066-72D0-255C-2A2C-E4D004E8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9804"/>
            <a:ext cx="4483100" cy="4343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9498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</p:txBody>
      </p:sp>
      <p:sp>
        <p:nvSpPr>
          <p:cNvPr id="566" name="Google Shape;566;p89"/>
          <p:cNvSpPr txBox="1">
            <a:spLocks noGrp="1"/>
          </p:cNvSpPr>
          <p:nvPr>
            <p:ph type="body" idx="1"/>
          </p:nvPr>
        </p:nvSpPr>
        <p:spPr>
          <a:xfrm>
            <a:off x="415600" y="2115000"/>
            <a:ext cx="11360800" cy="49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buSzPts val="605"/>
              <a:buNone/>
            </a:pPr>
            <a:r>
              <a:rPr lang="en" sz="1587">
                <a:solidFill>
                  <a:schemeClr val="dk1"/>
                </a:solidFill>
              </a:rPr>
              <a:t>Line Graph</a:t>
            </a:r>
            <a:endParaRPr sz="1587">
              <a:solidFill>
                <a:schemeClr val="dk1"/>
              </a:solidFill>
            </a:endParaRPr>
          </a:p>
          <a:p>
            <a:pPr indent="-405543"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1190"/>
            </a:pPr>
            <a:r>
              <a:rPr lang="en" sz="1587">
                <a:solidFill>
                  <a:schemeClr val="dk1"/>
                </a:solidFill>
              </a:rPr>
              <a:t>Full code: </a:t>
            </a:r>
            <a:endParaRPr sz="1587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605"/>
              <a:buNone/>
            </a:pPr>
            <a:r>
              <a:rPr lang="en" sz="1587"/>
              <a:t>#import libraries</a:t>
            </a:r>
            <a:endParaRPr sz="158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60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/>
              <a:t>import pandas as pd</a:t>
            </a:r>
            <a:endParaRPr sz="158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60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/>
              <a:t>import matplotlib.pyplot as plt</a:t>
            </a:r>
            <a:endParaRPr sz="158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605"/>
              <a:buNone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 err="1"/>
              <a:t>df = pd.read_csv('WorldHappiness2018_Data.csv')</a:t>
            </a:r>
            <a:endParaRPr sz="158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605"/>
              <a:buNone/>
            </a:pPr>
            <a:r>
              <a:rPr lang="en" sz="1587"/>
              <a:t>#set parameter</a:t>
            </a:r>
            <a:endParaRPr sz="1587"/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605"/>
              <a:buNone/>
            </a:pPr>
            <a:endParaRPr sz="1587"/>
          </a:p>
        </p:txBody>
      </p:sp>
      <p:sp>
        <p:nvSpPr>
          <p:cNvPr id="567" name="Google Shape;567;p89"/>
          <p:cNvSpPr txBox="1"/>
          <p:nvPr/>
        </p:nvSpPr>
        <p:spPr>
          <a:xfrm>
            <a:off x="6706533" y="2368634"/>
            <a:ext cx="4682000" cy="295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dk1"/>
              </a:buClr>
              <a:buSzPts val="605"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>
                <a:solidFill>
                  <a:schemeClr val="dk2"/>
                </a:solidFill>
              </a:rPr>
              <a:t>rank = df[‘Overall rank']</a:t>
            </a:r>
            <a:endParaRPr sz="158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605"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>
                <a:solidFill>
                  <a:schemeClr val="dk2"/>
                </a:solidFill>
              </a:rPr>
              <a:t>score = df['Score']</a:t>
            </a:r>
            <a:endParaRPr sz="158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605"/>
            </a:pPr>
            <a:r>
              <a:rPr lang="en" sz="1587">
                <a:solidFill>
                  <a:schemeClr val="dk2"/>
                </a:solidFill>
              </a:rPr>
              <a:t>#plot parameter</a:t>
            </a:r>
            <a:endParaRPr sz="158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605"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 err="1">
                <a:solidFill>
                  <a:schemeClr val="dk2"/>
                </a:solidFill>
              </a:rPr>
              <a:t>plt.plot(rank, score)</a:t>
            </a:r>
            <a:endParaRPr sz="1587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605"/>
            </a:pP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587" err="1">
                <a:solidFill>
                  <a:schemeClr val="dk2"/>
                </a:solidFill>
              </a:rPr>
              <a:t>plt.show()</a:t>
            </a:r>
            <a:endParaRPr sz="1587">
              <a:solidFill>
                <a:schemeClr val="dk2"/>
              </a:solidFill>
            </a:endParaRPr>
          </a:p>
          <a:p>
            <a:pPr>
              <a:spcBef>
                <a:spcPts val="1600"/>
              </a:spcBef>
            </a:pP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41324285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580" name="Google Shape;580;p91"/>
          <p:cNvSpPr txBox="1">
            <a:spLocks noGrp="1"/>
          </p:cNvSpPr>
          <p:nvPr>
            <p:ph type="body" idx="1"/>
          </p:nvPr>
        </p:nvSpPr>
        <p:spPr>
          <a:xfrm>
            <a:off x="415600" y="20599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Filter Data From A File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 err="1">
                <a:solidFill>
                  <a:schemeClr val="dk1"/>
                </a:solidFill>
              </a:rPr>
              <a:t>FIlter data to put into the pandas dataframe by using nrows.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To only read the first few rows, pass the number of rows to read to the nrows parameter. 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By default, the read_csv() function reads the entire CSV file as a dataframe.</a:t>
            </a:r>
            <a:endParaRPr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The following is the syntax:</a:t>
            </a:r>
            <a:r>
              <a:rPr lang="en"/>
              <a:t> </a:t>
            </a:r>
            <a:r>
              <a:rPr lang="en" sz="22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82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err="1">
                <a:solidFill>
                  <a:srgbClr val="666666"/>
                </a:solidFill>
              </a:rPr>
              <a:t>df = pd.read_csv(FILE_PATH, nrows=n)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69798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586" name="Google Shape;586;p92"/>
          <p:cNvSpPr txBox="1">
            <a:spLocks noGrp="1"/>
          </p:cNvSpPr>
          <p:nvPr>
            <p:ph type="body" idx="1"/>
          </p:nvPr>
        </p:nvSpPr>
        <p:spPr>
          <a:xfrm>
            <a:off x="415600" y="22251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393690">
              <a:lnSpc>
                <a:spcPct val="105000"/>
              </a:lnSpc>
              <a:buClr>
                <a:schemeClr val="dk1"/>
              </a:buClr>
              <a:buSzPts val="1050"/>
            </a:pPr>
            <a:r>
              <a:rPr lang="en" sz="1400">
                <a:solidFill>
                  <a:schemeClr val="dk1"/>
                </a:solidFill>
              </a:rPr>
              <a:t>Example: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400">
                <a:solidFill>
                  <a:srgbClr val="666666"/>
                </a:solidFill>
              </a:rPr>
              <a:t>#import libraries</a:t>
            </a:r>
            <a:endParaRPr sz="1400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666666"/>
                </a:solidFill>
              </a:rPr>
              <a:t>import pandas as pd</a:t>
            </a:r>
            <a:endParaRPr sz="1400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666666"/>
                </a:solidFill>
              </a:rPr>
              <a:t>import matplotlib.pyplot as plt</a:t>
            </a:r>
            <a:endParaRPr sz="1400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400">
                <a:solidFill>
                  <a:srgbClr val="666666"/>
                </a:solidFill>
              </a:rPr>
              <a:t>#read csv file</a:t>
            </a:r>
            <a:endParaRPr sz="1400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275"/>
              <a:buNone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df = pd.read_csv('WorldHappiness2018_Data.csv', nrows=20)</a:t>
            </a:r>
            <a:endParaRPr sz="1400"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endParaRPr sz="1400"/>
          </a:p>
        </p:txBody>
      </p:sp>
      <p:sp>
        <p:nvSpPr>
          <p:cNvPr id="587" name="Google Shape;587;p92"/>
          <p:cNvSpPr txBox="1"/>
          <p:nvPr/>
        </p:nvSpPr>
        <p:spPr>
          <a:xfrm>
            <a:off x="6688200" y="2098434"/>
            <a:ext cx="5038400" cy="45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buClr>
                <a:schemeClr val="dk1"/>
              </a:buClr>
              <a:buSzPts val="275"/>
            </a:pPr>
            <a:r>
              <a:rPr lang="en" sz="1400">
                <a:solidFill>
                  <a:srgbClr val="666666"/>
                </a:solidFill>
              </a:rPr>
              <a:t>#parameter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666666"/>
                </a:solidFill>
              </a:rPr>
              <a:t>rank = df[‘Overall rank']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666666"/>
                </a:solidFill>
              </a:rPr>
              <a:t>score = df['Score']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400">
                <a:solidFill>
                  <a:srgbClr val="666666"/>
                </a:solidFill>
              </a:rPr>
              <a:t>#plot parameter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plt.plot(rank, score)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plt.title('Happiness Score vs World Rank')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plt.xlabel('Country Rank')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plt.ylabel('Country Score')</a:t>
            </a:r>
            <a:endParaRPr sz="1400">
              <a:solidFill>
                <a:srgbClr val="666666"/>
              </a:solidFill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275"/>
            </a:pPr>
            <a:r>
              <a:rPr lang="en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1400" err="1">
                <a:solidFill>
                  <a:srgbClr val="666666"/>
                </a:solidFill>
              </a:rPr>
              <a:t>plt.show()</a:t>
            </a:r>
            <a:endParaRPr sz="1400">
              <a:solidFill>
                <a:srgbClr val="666666"/>
              </a:solidFill>
            </a:endParaRPr>
          </a:p>
          <a:p>
            <a:pPr>
              <a:spcBef>
                <a:spcPts val="1600"/>
              </a:spcBef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761973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593" name="Google Shape;593;p93"/>
          <p:cNvSpPr txBox="1">
            <a:spLocks noGrp="1"/>
          </p:cNvSpPr>
          <p:nvPr>
            <p:ph type="body" idx="1"/>
          </p:nvPr>
        </p:nvSpPr>
        <p:spPr>
          <a:xfrm>
            <a:off x="305433" y="18809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A29AC-5898-684C-CB1F-BFA264D2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04" y="421900"/>
            <a:ext cx="4786357" cy="596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15580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13" name="Google Shape;613;p96"/>
          <p:cNvSpPr txBox="1">
            <a:spLocks noGrp="1"/>
          </p:cNvSpPr>
          <p:nvPr>
            <p:ph type="body" idx="1"/>
          </p:nvPr>
        </p:nvSpPr>
        <p:spPr>
          <a:xfrm>
            <a:off x="415600" y="1872400"/>
            <a:ext cx="11360800" cy="498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Add More Variable To The Graph</a:t>
            </a:r>
            <a:endParaRPr>
              <a:solidFill>
                <a:schemeClr val="dk1"/>
              </a:solidFill>
            </a:endParaRPr>
          </a:p>
          <a:p>
            <a:pPr indent="-400039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Call plt.plot() twice with the two different series that you’d like to pass as the parameters for the x-value</a:t>
            </a:r>
            <a:endParaRPr>
              <a:solidFill>
                <a:schemeClr val="dk1"/>
              </a:solidFill>
            </a:endParaRPr>
          </a:p>
          <a:p>
            <a:pPr indent="-40003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Example: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#parameter 1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 = df['GDP per capita']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#parameter 2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lifeExp = df['Healthy life expectancy']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#plot parameter 1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plt.plot(rank, gdp)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#plot parameter 2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plt.plot(rank, lifeExp)</a:t>
            </a:r>
          </a:p>
          <a:p>
            <a:pPr marL="209546" indent="0">
              <a:buClr>
                <a:schemeClr val="dk1"/>
              </a:buClr>
              <a:buSzTx/>
              <a:buNone/>
            </a:pPr>
            <a:r>
              <a:rPr lang="en-MY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plt.show()</a:t>
            </a:r>
            <a:endParaRPr lang="e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907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19" name="Google Shape;619;p97"/>
          <p:cNvSpPr txBox="1">
            <a:spLocks noGrp="1"/>
          </p:cNvSpPr>
          <p:nvPr>
            <p:ph type="body" idx="1"/>
          </p:nvPr>
        </p:nvSpPr>
        <p:spPr>
          <a:xfrm>
            <a:off x="415600" y="2028567"/>
            <a:ext cx="5065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33482">
              <a:lnSpc>
                <a:spcPct val="95000"/>
              </a:lnSpc>
              <a:buClr>
                <a:schemeClr val="dk1"/>
              </a:buClr>
              <a:buSzPts val="1520"/>
            </a:pPr>
            <a:r>
              <a:rPr lang="en" sz="2027">
                <a:solidFill>
                  <a:schemeClr val="dk1"/>
                </a:solidFill>
              </a:rPr>
              <a:t>Full code:</a:t>
            </a:r>
            <a:endParaRPr sz="2027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27"/>
              <a:t>import pandas as pd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27"/>
              <a:t>import matplotlib.pyplot as plt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27" err="1"/>
              <a:t>df = pd.read_csv('WorldHappiness2018_Data.csv')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027"/>
              <a:t>#parameter 1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27" err="1"/>
              <a:t>gdp = df['GDP_Per_Capita']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027"/>
              <a:t>#parameter 2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buSzPts val="440"/>
              <a:buNone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027" err="1"/>
              <a:t>lifeExp = df['Healthy_Life_Expectancy']</a:t>
            </a:r>
            <a:endParaRPr sz="2027"/>
          </a:p>
          <a:p>
            <a:pPr marL="0" indent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endParaRPr sz="1493"/>
          </a:p>
        </p:txBody>
      </p:sp>
      <p:sp>
        <p:nvSpPr>
          <p:cNvPr id="620" name="Google Shape;620;p97"/>
          <p:cNvSpPr txBox="1"/>
          <p:nvPr/>
        </p:nvSpPr>
        <p:spPr>
          <a:xfrm>
            <a:off x="6447970" y="1969632"/>
            <a:ext cx="3773200" cy="336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dk1"/>
              </a:buClr>
              <a:buSzPts val="440"/>
            </a:pPr>
            <a:r>
              <a:rPr lang="en" sz="2293">
                <a:solidFill>
                  <a:schemeClr val="dk2"/>
                </a:solidFill>
              </a:rPr>
              <a:t>#plot parameter 1</a:t>
            </a:r>
            <a:endParaRPr sz="2293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93" err="1">
                <a:solidFill>
                  <a:schemeClr val="dk2"/>
                </a:solidFill>
              </a:rPr>
              <a:t>plt.plot(rank, gdp)</a:t>
            </a:r>
            <a:endParaRPr sz="2293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2293">
                <a:solidFill>
                  <a:schemeClr val="dk2"/>
                </a:solidFill>
              </a:rPr>
              <a:t>#plot parameter 2</a:t>
            </a:r>
            <a:endParaRPr sz="2293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93" err="1">
                <a:solidFill>
                  <a:schemeClr val="dk2"/>
                </a:solidFill>
              </a:rPr>
              <a:t>plt.plot(rank, lifeExp)</a:t>
            </a:r>
            <a:endParaRPr sz="2293">
              <a:solidFill>
                <a:schemeClr val="dk2"/>
              </a:solidFill>
            </a:endParaRPr>
          </a:p>
          <a:p>
            <a:pPr>
              <a:lnSpc>
                <a:spcPct val="95000"/>
              </a:lnSpc>
              <a:spcBef>
                <a:spcPts val="1600"/>
              </a:spcBef>
              <a:buClr>
                <a:schemeClr val="dk1"/>
              </a:buClr>
              <a:buSzPts val="440"/>
            </a:pPr>
            <a:r>
              <a:rPr lang="en" sz="23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293" err="1">
                <a:solidFill>
                  <a:schemeClr val="dk2"/>
                </a:solidFill>
              </a:rPr>
              <a:t>plt.show()</a:t>
            </a:r>
            <a:endParaRPr sz="2293">
              <a:solidFill>
                <a:schemeClr val="dk2"/>
              </a:solidFill>
            </a:endParaRPr>
          </a:p>
          <a:p>
            <a:pPr>
              <a:spcBef>
                <a:spcPts val="1600"/>
              </a:spcBef>
            </a:pP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00805043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26" name="Google Shape;626;p98"/>
          <p:cNvSpPr txBox="1">
            <a:spLocks noGrp="1"/>
          </p:cNvSpPr>
          <p:nvPr>
            <p:ph type="body" idx="1"/>
          </p:nvPr>
        </p:nvSpPr>
        <p:spPr>
          <a:xfrm>
            <a:off x="415600" y="20461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Add More Than One Variable To The Graph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Output: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7" name="Google Shape;6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300" y="433867"/>
            <a:ext cx="5090101" cy="58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9743978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33" name="Google Shape;633;p99"/>
          <p:cNvSpPr txBox="1">
            <a:spLocks noGrp="1"/>
          </p:cNvSpPr>
          <p:nvPr>
            <p:ph type="body" idx="1"/>
          </p:nvPr>
        </p:nvSpPr>
        <p:spPr>
          <a:xfrm>
            <a:off x="415600" y="19910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Add Legend To The Graph</a:t>
            </a:r>
            <a:endParaRPr>
              <a:solidFill>
                <a:schemeClr val="dk1"/>
              </a:solidFill>
            </a:endParaRPr>
          </a:p>
          <a:p>
            <a:pPr indent="-400039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Add a legend to tell us what color line represents which variable.</a:t>
            </a:r>
            <a:endParaRPr>
              <a:solidFill>
                <a:schemeClr val="dk1"/>
              </a:solidFill>
            </a:endParaRPr>
          </a:p>
          <a:p>
            <a:pPr indent="-40003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MY">
                <a:solidFill>
                  <a:srgbClr val="666666"/>
                </a:solidFill>
              </a:rPr>
              <a:t>#set parameters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MY">
                <a:solidFill>
                  <a:srgbClr val="666666"/>
                </a:solidFill>
              </a:rPr>
              <a:t>rank = df['Overall rank']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MY">
                <a:solidFill>
                  <a:srgbClr val="666666"/>
                </a:solidFill>
              </a:rPr>
              <a:t>score = df['Score']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MY" err="1">
                <a:solidFill>
                  <a:srgbClr val="666666"/>
                </a:solidFill>
              </a:rPr>
              <a:t>gdp = df['GDP per capita']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MY" err="1">
                <a:solidFill>
                  <a:srgbClr val="666666"/>
                </a:solidFill>
              </a:rPr>
              <a:t>lifeExp = df['Healthy life expectancy']</a:t>
            </a: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34" name="Google Shape;634;p99"/>
          <p:cNvSpPr txBox="1"/>
          <p:nvPr/>
        </p:nvSpPr>
        <p:spPr>
          <a:xfrm>
            <a:off x="5088300" y="2579267"/>
            <a:ext cx="7368000" cy="324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sz="2533"/>
          </a:p>
          <a:p>
            <a:pPr>
              <a:buClr>
                <a:schemeClr val="dk1"/>
              </a:buClr>
              <a:buSzPts val="1100"/>
            </a:pPr>
            <a:endParaRPr sz="2533"/>
          </a:p>
          <a:p>
            <a:pPr>
              <a:buClr>
                <a:schemeClr val="dk1"/>
              </a:buClr>
              <a:buSzPts val="1100"/>
            </a:pPr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MY" sz="1600">
                <a:solidFill>
                  <a:srgbClr val="666666"/>
                </a:solidFill>
              </a:rPr>
              <a:t># Option 1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plt.plot(rank, gdp, label = 'GDP Per Capita')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plt.plot(rank, lifeExp, label = 'Healthy Life Expectancy')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plt.title('World Rank vs GDP and Life Expectancy')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plt.xlabel('Country Rank')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plt.ylabel('Country Score')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plt.legend()</a:t>
            </a:r>
          </a:p>
          <a:p>
            <a:pPr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</a:rPr>
              <a:t>plt.show()</a:t>
            </a:r>
            <a:endParaRPr sz="1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5855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40" name="Google Shape;640;p100"/>
          <p:cNvSpPr txBox="1">
            <a:spLocks noGrp="1"/>
          </p:cNvSpPr>
          <p:nvPr>
            <p:ph type="body" idx="1"/>
          </p:nvPr>
        </p:nvSpPr>
        <p:spPr>
          <a:xfrm>
            <a:off x="415600" y="18671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666666"/>
                </a:solidFill>
              </a:rPr>
              <a:t># Option 2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plt.plot(rank, gdp, color = 'green', label = 'GDP_Per_Capita')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plt.plot(rank, lifeExp, color = 'blue', label = 'Healthy_Life_Expectancy')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plt.title('World Rank vs GDP and Life Expectancy')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plt.xlabel('Country Rank')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plt.ylabel('Country Score')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plt.legend()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MY" sz="2221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plt.show()</a:t>
            </a:r>
            <a:endParaRPr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436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Installation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415600" y="20599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Check matplotlib version: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solidFill>
                  <a:srgbClr val="666666"/>
                </a:solidFill>
              </a:rPr>
              <a:t>import matplotlib  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666666"/>
                </a:solidFill>
              </a:rPr>
              <a:t>print(matplotlib.__version__)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0" y="4269832"/>
            <a:ext cx="11464203" cy="10984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1653092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46" name="Google Shape;646;p101"/>
          <p:cNvSpPr txBox="1">
            <a:spLocks noGrp="1"/>
          </p:cNvSpPr>
          <p:nvPr>
            <p:ph type="body" idx="1"/>
          </p:nvPr>
        </p:nvSpPr>
        <p:spPr>
          <a:xfrm>
            <a:off x="415600" y="19949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Add Legend To The Graph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Output: </a:t>
            </a:r>
            <a:endParaRPr/>
          </a:p>
        </p:txBody>
      </p:sp>
      <p:pic>
        <p:nvPicPr>
          <p:cNvPr id="648" name="Google Shape;64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211" y="2778512"/>
            <a:ext cx="2959501" cy="40299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EC4915-E5C3-BFFA-794B-22B0F1E02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034" y="2778511"/>
            <a:ext cx="5754177" cy="4029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25079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54" name="Google Shape;654;p102"/>
          <p:cNvSpPr txBox="1">
            <a:spLocks noGrp="1"/>
          </p:cNvSpPr>
          <p:nvPr>
            <p:ph type="body" idx="1"/>
          </p:nvPr>
        </p:nvSpPr>
        <p:spPr>
          <a:xfrm>
            <a:off x="415600" y="18396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523"/>
              <a:buNone/>
            </a:pPr>
            <a:r>
              <a:rPr lang="en" sz="1407">
                <a:solidFill>
                  <a:schemeClr val="dk1"/>
                </a:solidFill>
              </a:rPr>
              <a:t>Scatter Plot</a:t>
            </a:r>
            <a:endParaRPr sz="1407">
              <a:solidFill>
                <a:schemeClr val="dk1"/>
              </a:solidFill>
            </a:endParaRPr>
          </a:p>
          <a:p>
            <a:pPr indent="-394113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055"/>
            </a:pPr>
            <a:r>
              <a:rPr lang="en" sz="1407">
                <a:solidFill>
                  <a:schemeClr val="dk1"/>
                </a:solidFill>
              </a:rPr>
              <a:t>Scatterplots are a great way to visualize a relationship between two variables without the potential for a crazy trend line that we might get from a line graph. </a:t>
            </a:r>
            <a:endParaRPr sz="1407">
              <a:solidFill>
                <a:schemeClr val="dk1"/>
              </a:solidFill>
            </a:endParaRPr>
          </a:p>
          <a:p>
            <a:pPr indent="-394113">
              <a:lnSpc>
                <a:spcPct val="105000"/>
              </a:lnSpc>
              <a:buClr>
                <a:schemeClr val="dk1"/>
              </a:buClr>
              <a:buSzPts val="1055"/>
            </a:pPr>
            <a:r>
              <a:rPr lang="en" sz="1407">
                <a:solidFill>
                  <a:schemeClr val="dk1"/>
                </a:solidFill>
              </a:rPr>
              <a:t>Example:</a:t>
            </a:r>
            <a:endParaRPr sz="1407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#import libraries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import pandas as pd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import matplotlib.pyplot as plt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 err="1">
                <a:solidFill>
                  <a:srgbClr val="666666"/>
                </a:solidFill>
              </a:rPr>
              <a:t>df = pd.read_csv('WorldHappiness2018_Data.csv')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#set parameters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rank = df['Overall rank']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523"/>
              <a:buNone/>
            </a:pPr>
            <a:r>
              <a:rPr lang="en-MY" sz="1540">
                <a:solidFill>
                  <a:srgbClr val="666666"/>
                </a:solidFill>
              </a:rPr>
              <a:t>score = df['Score']</a:t>
            </a:r>
            <a:endParaRPr sz="1540">
              <a:solidFill>
                <a:srgbClr val="666666"/>
              </a:solidFill>
            </a:endParaRPr>
          </a:p>
        </p:txBody>
      </p:sp>
      <p:sp>
        <p:nvSpPr>
          <p:cNvPr id="655" name="Google Shape;655;p102"/>
          <p:cNvSpPr txBox="1"/>
          <p:nvPr/>
        </p:nvSpPr>
        <p:spPr>
          <a:xfrm>
            <a:off x="6602433" y="2829233"/>
            <a:ext cx="4800800" cy="250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gdp = df['GDP per capita']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lifeExp = df['Healthy life expectancy']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#scatter plot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plt.scatter(gdp, score)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plt.title('GDP vs Happiness Score')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plt.xlabel('GDP per Capita')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plt.ylabel('Happiness Score')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plt.ylim(0, 8)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523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plt.show()</a:t>
            </a:r>
            <a:endParaRPr sz="15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4665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661" name="Google Shape;661;p103"/>
          <p:cNvSpPr txBox="1">
            <a:spLocks noGrp="1"/>
          </p:cNvSpPr>
          <p:nvPr>
            <p:ph type="body" idx="1"/>
          </p:nvPr>
        </p:nvSpPr>
        <p:spPr>
          <a:xfrm>
            <a:off x="415600" y="1935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Scatter Plot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Output: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E45B1A-A109-EFF9-34A5-F2036610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95" y="296683"/>
            <a:ext cx="4252106" cy="6264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58601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668" name="Google Shape;668;p104"/>
          <p:cNvSpPr txBox="1">
            <a:spLocks noGrp="1"/>
          </p:cNvSpPr>
          <p:nvPr>
            <p:ph type="body" idx="1"/>
          </p:nvPr>
        </p:nvSpPr>
        <p:spPr>
          <a:xfrm>
            <a:off x="415600" y="19910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5000"/>
              </a:lnSpc>
              <a:buSzPts val="358"/>
              <a:buNone/>
            </a:pPr>
            <a:r>
              <a:rPr lang="en" sz="1447">
                <a:solidFill>
                  <a:schemeClr val="dk1"/>
                </a:solidFill>
              </a:rPr>
              <a:t>Histograms</a:t>
            </a:r>
            <a:endParaRPr sz="1447">
              <a:solidFill>
                <a:schemeClr val="dk1"/>
              </a:solidFill>
            </a:endParaRPr>
          </a:p>
          <a:p>
            <a:pPr indent="-396653">
              <a:lnSpc>
                <a:spcPct val="105000"/>
              </a:lnSpc>
              <a:spcBef>
                <a:spcPts val="1600"/>
              </a:spcBef>
              <a:buClr>
                <a:schemeClr val="dk1"/>
              </a:buClr>
              <a:buSzPts val="1085"/>
            </a:pPr>
            <a:r>
              <a:rPr lang="en" sz="1447">
                <a:solidFill>
                  <a:schemeClr val="dk1"/>
                </a:solidFill>
              </a:rPr>
              <a:t>A histogram shows the distribution of a particular feature of the data.</a:t>
            </a:r>
            <a:endParaRPr sz="1447">
              <a:solidFill>
                <a:schemeClr val="dk1"/>
              </a:solidFill>
            </a:endParaRPr>
          </a:p>
          <a:p>
            <a:pPr indent="-396653">
              <a:lnSpc>
                <a:spcPct val="105000"/>
              </a:lnSpc>
              <a:buClr>
                <a:schemeClr val="dk1"/>
              </a:buClr>
              <a:buSzPts val="1085"/>
            </a:pPr>
            <a:r>
              <a:rPr lang="en" sz="1447">
                <a:solidFill>
                  <a:schemeClr val="dk1"/>
                </a:solidFill>
              </a:rPr>
              <a:t>It can shows us how many observations take a certain value.</a:t>
            </a:r>
            <a:endParaRPr sz="1447">
              <a:solidFill>
                <a:schemeClr val="dk1"/>
              </a:solidFill>
            </a:endParaRPr>
          </a:p>
          <a:p>
            <a:pPr indent="-396653">
              <a:lnSpc>
                <a:spcPct val="105000"/>
              </a:lnSpc>
              <a:buClr>
                <a:schemeClr val="dk1"/>
              </a:buClr>
              <a:buSzPts val="1085"/>
            </a:pPr>
            <a:r>
              <a:rPr lang="en" sz="1447">
                <a:solidFill>
                  <a:schemeClr val="dk1"/>
                </a:solidFill>
              </a:rPr>
              <a:t>Example:</a:t>
            </a:r>
            <a:endParaRPr sz="1447">
              <a:solidFill>
                <a:schemeClr val="dk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#import libraries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import pandas as pd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import matplotlib.pyplot as plt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 err="1">
                <a:solidFill>
                  <a:srgbClr val="666666"/>
                </a:solidFill>
              </a:rPr>
              <a:t>df = pd.read_csv('WorldHappiness2018_Data.csv')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#set parameters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rank = df['Overall rank']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-MY" sz="1447">
                <a:solidFill>
                  <a:srgbClr val="666666"/>
                </a:solidFill>
              </a:rPr>
              <a:t>score = df['Score']</a:t>
            </a:r>
            <a:endParaRPr sz="1447"/>
          </a:p>
          <a:p>
            <a:pPr marL="0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358"/>
              <a:buNone/>
            </a:pPr>
            <a:endParaRPr sz="1447"/>
          </a:p>
        </p:txBody>
      </p:sp>
      <p:sp>
        <p:nvSpPr>
          <p:cNvPr id="669" name="Google Shape;669;p104"/>
          <p:cNvSpPr txBox="1"/>
          <p:nvPr/>
        </p:nvSpPr>
        <p:spPr>
          <a:xfrm>
            <a:off x="6773833" y="3272867"/>
            <a:ext cx="4002800" cy="250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gdp = df['GDP per capita']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lifeExp = df['Healthy life expectancy']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endParaRPr lang="en-MY" sz="1555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#histogram plot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plt.hist(score)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plt.title('Happiness Score Distribution')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plt.xlabel('Happiness Score')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plt.ylabel('Frequency')</a:t>
            </a:r>
          </a:p>
          <a:p>
            <a:pPr>
              <a:lnSpc>
                <a:spcPct val="105000"/>
              </a:lnSpc>
              <a:buClr>
                <a:schemeClr val="dk1"/>
              </a:buClr>
              <a:buSzPts val="358"/>
            </a:pPr>
            <a:r>
              <a:rPr lang="en-MY" sz="1555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plt.show()</a:t>
            </a:r>
            <a:endParaRPr lang="en-MY" sz="1467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2340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pPr>
              <a:buSzPct val="39285"/>
            </a:pPr>
            <a:endParaRPr/>
          </a:p>
          <a:p>
            <a:endParaRPr/>
          </a:p>
        </p:txBody>
      </p:sp>
      <p:sp>
        <p:nvSpPr>
          <p:cNvPr id="675" name="Google Shape;675;p105"/>
          <p:cNvSpPr txBox="1">
            <a:spLocks noGrp="1"/>
          </p:cNvSpPr>
          <p:nvPr>
            <p:ph type="body" idx="1"/>
          </p:nvPr>
        </p:nvSpPr>
        <p:spPr>
          <a:xfrm>
            <a:off x="415600" y="20324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Histogram</a:t>
            </a:r>
            <a:endParaRPr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Output: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079F8-D749-7501-C8FA-3F2EBBB4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3367"/>
            <a:ext cx="4172328" cy="594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1880024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  <a:p>
            <a:endParaRPr/>
          </a:p>
        </p:txBody>
      </p:sp>
      <p:sp>
        <p:nvSpPr>
          <p:cNvPr id="682" name="Google Shape;682;p106"/>
          <p:cNvSpPr txBox="1">
            <a:spLocks noGrp="1"/>
          </p:cNvSpPr>
          <p:nvPr>
            <p:ph type="body" idx="1"/>
          </p:nvPr>
        </p:nvSpPr>
        <p:spPr>
          <a:xfrm>
            <a:off x="415600" y="2073700"/>
            <a:ext cx="11360800" cy="506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Bar Graph</a:t>
            </a:r>
            <a:endParaRPr>
              <a:solidFill>
                <a:schemeClr val="dk1"/>
              </a:solidFill>
            </a:endParaRPr>
          </a:p>
          <a:p>
            <a:pPr indent="-422899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A few parameters needed to be set before plotting the data using Bar graph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Example: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07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640" err="1">
                <a:solidFill>
                  <a:srgbClr val="666666"/>
                </a:solidFill>
              </a:rPr>
              <a:t>roundedHappinessScore = score.apply(int)</a:t>
            </a:r>
            <a:endParaRPr sz="264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07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640">
                <a:solidFill>
                  <a:srgbClr val="666666"/>
                </a:solidFill>
              </a:rPr>
              <a:t>count = roundedHappinessScore.value_counts()</a:t>
            </a:r>
            <a:endParaRPr sz="264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07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 </a:t>
            </a:r>
            <a:r>
              <a:rPr lang="en" sz="2640" err="1">
                <a:solidFill>
                  <a:srgbClr val="666666"/>
                </a:solidFill>
              </a:rPr>
              <a:t>hapScore = count.index</a:t>
            </a:r>
            <a:endParaRPr sz="2640">
              <a:solidFill>
                <a:srgbClr val="666666"/>
              </a:solidFill>
            </a:endParaRPr>
          </a:p>
          <a:p>
            <a:pPr indent="-422899">
              <a:spcBef>
                <a:spcPts val="1600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first line converts all of the happiness scores to an integer, that way there are only a few discrete values that the happiness score can take. 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second line gets the number of times each score occurs. This count will be used as the height for our bar graph. </a:t>
            </a:r>
            <a:endParaRPr>
              <a:solidFill>
                <a:schemeClr val="dk1"/>
              </a:solidFill>
            </a:endParaRPr>
          </a:p>
          <a:p>
            <a:pPr indent="-42289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The third line, gets the score associated with each count, which is needed as the x-axis of our graph.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2288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  <a:p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1"/>
          </p:nvPr>
        </p:nvSpPr>
        <p:spPr>
          <a:xfrm>
            <a:off x="415600" y="20599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/>
          <a:p>
            <a:pPr marL="0" indent="0">
              <a:buNone/>
            </a:pPr>
            <a:r>
              <a:rPr lang="en" sz="7733"/>
              <a:t>Bar Graph</a:t>
            </a:r>
            <a:endParaRPr sz="7733"/>
          </a:p>
          <a:p>
            <a:pPr indent="-427556">
              <a:spcBef>
                <a:spcPts val="1600"/>
              </a:spcBef>
              <a:buSzTx/>
            </a:pPr>
            <a:r>
              <a:rPr lang="en" sz="7733"/>
              <a:t>Full Code:</a:t>
            </a:r>
            <a:endParaRPr sz="7733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#import libraries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import pandas as pd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import matplotlib.pyplot as plt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 err="1">
                <a:solidFill>
                  <a:srgbClr val="666666"/>
                </a:solidFill>
              </a:rPr>
              <a:t>df = pd.read_csv('WorldHappiness2018_Data.csv')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#set parameters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rank = df['Overall rank']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>
                <a:solidFill>
                  <a:srgbClr val="666666"/>
                </a:solidFill>
              </a:rPr>
              <a:t>score = df['Score']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 err="1">
                <a:solidFill>
                  <a:srgbClr val="666666"/>
                </a:solidFill>
              </a:rPr>
              <a:t>gdp = df['GDP per capita']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-MY" sz="6220" err="1">
                <a:solidFill>
                  <a:srgbClr val="666666"/>
                </a:solidFill>
              </a:rPr>
              <a:t>lifeExp = df['Healthy life expectancy']</a:t>
            </a:r>
            <a:endParaRPr lang="en-MY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89" name="Google Shape;689;p107"/>
          <p:cNvSpPr txBox="1"/>
          <p:nvPr/>
        </p:nvSpPr>
        <p:spPr>
          <a:xfrm>
            <a:off x="6291733" y="2537367"/>
            <a:ext cx="6368000" cy="392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roundedHappinessScore = score.apply(int)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count = roundedHappinessScore.value_counts()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hapScore = count.index</a:t>
            </a: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plt.bar(hapScore, count)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plt.title('Happiness Scores’)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MY" sz="1600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plt.xlabel('Score')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plt.ylabel('Count')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MY" sz="1600" err="1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plt.show()</a:t>
            </a:r>
            <a:endParaRPr lang="en-MY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7589743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Plotting Data from A File</a:t>
            </a:r>
            <a:endParaRPr/>
          </a:p>
          <a:p>
            <a:pPr>
              <a:buSzPct val="39285"/>
            </a:pPr>
            <a:endParaRPr/>
          </a:p>
          <a:p>
            <a:endParaRPr/>
          </a:p>
          <a:p>
            <a:endParaRPr/>
          </a:p>
        </p:txBody>
      </p:sp>
      <p:sp>
        <p:nvSpPr>
          <p:cNvPr id="695" name="Google Shape;695;p108"/>
          <p:cNvSpPr txBox="1">
            <a:spLocks noGrp="1"/>
          </p:cNvSpPr>
          <p:nvPr>
            <p:ph type="body" idx="1"/>
          </p:nvPr>
        </p:nvSpPr>
        <p:spPr>
          <a:xfrm>
            <a:off x="415600" y="17845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>
                <a:solidFill>
                  <a:schemeClr val="dk1"/>
                </a:solidFill>
              </a:rPr>
              <a:t>Output:</a:t>
            </a:r>
            <a:r>
              <a:rPr lang="en"/>
              <a:t>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69FD5-2A97-25C0-1E08-143051FB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4" y="296683"/>
            <a:ext cx="4471652" cy="6264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34521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Introduction</a:t>
            </a:r>
            <a:endParaRPr sz="2500"/>
          </a:p>
        </p:txBody>
      </p:sp>
      <p:sp>
        <p:nvSpPr>
          <p:cNvPr id="714" name="Google Shape;714;p111"/>
          <p:cNvSpPr txBox="1">
            <a:spLocks noGrp="1"/>
          </p:cNvSpPr>
          <p:nvPr>
            <p:ph type="body" idx="1"/>
          </p:nvPr>
        </p:nvSpPr>
        <p:spPr>
          <a:xfrm>
            <a:off x="415600" y="1331358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608965" indent="-440055">
              <a:lnSpc>
                <a:spcPct val="95000"/>
              </a:lnSpc>
              <a:spcBef>
                <a:spcPts val="1333"/>
              </a:spcBef>
              <a:buClr>
                <a:schemeClr val="dk1"/>
              </a:buClr>
              <a:buSzPts val="1600"/>
            </a:pPr>
            <a:r>
              <a:rPr lang="en-MY" sz="2000">
                <a:solidFill>
                  <a:schemeClr val="dk1"/>
                </a:solidFill>
              </a:rPr>
              <a:t>Seaborn is a Python data visualization library based on matplotlib.</a:t>
            </a:r>
          </a:p>
          <a:p>
            <a:pPr marL="608965" indent="-440055">
              <a:lnSpc>
                <a:spcPct val="95000"/>
              </a:lnSpc>
              <a:spcBef>
                <a:spcPts val="1333"/>
              </a:spcBef>
              <a:buClr>
                <a:schemeClr val="dk1"/>
              </a:buClr>
              <a:buSzPts val="1600"/>
            </a:pPr>
            <a:r>
              <a:rPr lang="en-MY" sz="2000">
                <a:solidFill>
                  <a:schemeClr val="dk1"/>
                </a:solidFill>
              </a:rPr>
              <a:t>Provides a high-level interface for drawing attractive and informative statistical graphics.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9BB0959D-19A6-2BE7-91B6-CD74F2C22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076797"/>
            <a:ext cx="75692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2959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Introduction</a:t>
            </a:r>
            <a:endParaRPr sz="2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6990C-52F5-1F52-8EBB-A77BD51FE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sz="2400">
                <a:solidFill>
                  <a:schemeClr val="tx1"/>
                </a:solidFill>
              </a:rPr>
              <a:t>Functionalities:</a:t>
            </a:r>
          </a:p>
          <a:p>
            <a:endParaRPr 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Allows for comparison between multiple variables.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Supports multi-plot grids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Availability of different colour palettes</a:t>
            </a:r>
          </a:p>
        </p:txBody>
      </p:sp>
    </p:spTree>
    <p:extLst>
      <p:ext uri="{BB962C8B-B14F-4D97-AF65-F5344CB8AC3E}">
        <p14:creationId xmlns:p14="http://schemas.microsoft.com/office/powerpoint/2010/main" val="17271100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/>
              <a:t>Matplotlib</a:t>
            </a:r>
            <a:endParaRPr/>
          </a:p>
          <a:p>
            <a:r>
              <a:rPr lang="en"/>
              <a:t>Pyplot</a:t>
            </a:r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553183" y="171248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/>
          <a:p>
            <a:pPr indent="-440256">
              <a:spcBef>
                <a:spcPts val="1600"/>
              </a:spcBef>
              <a:buSzTx/>
            </a:pPr>
            <a:r>
              <a:rPr lang="en" sz="8533"/>
              <a:t>Most of the Matplotlib utilities lies under the pyplot submodule, and are usually imported under the plt alias:</a:t>
            </a:r>
            <a:endParaRPr sz="8533"/>
          </a:p>
          <a:p>
            <a:pPr indent="-440256">
              <a:buSzTx/>
            </a:pPr>
            <a:r>
              <a:rPr lang="en" sz="8533"/>
              <a:t>Example:</a:t>
            </a:r>
            <a:endParaRPr sz="8533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>
                <a:solidFill>
                  <a:srgbClr val="666666"/>
                </a:solidFill>
              </a:rPr>
              <a:t>#1st import method</a:t>
            </a:r>
            <a:endParaRPr sz="1867">
              <a:solidFill>
                <a:srgbClr val="666666"/>
              </a:solidFill>
              <a:latin typeface="Calibri"/>
              <a:ea typeface="Calibri" panose="020F0502020204030204"/>
              <a:cs typeface="Calibri"/>
              <a:sym typeface="Calibri"/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>
                <a:solidFill>
                  <a:srgbClr val="666666"/>
                </a:solidFill>
              </a:rPr>
              <a:t>from matplotlib import pyplot as plt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>
                <a:solidFill>
                  <a:srgbClr val="666666"/>
                </a:solidFill>
              </a:rPr>
              <a:t>#2nd import method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8000">
                <a:solidFill>
                  <a:srgbClr val="666666"/>
                </a:solidFill>
              </a:rPr>
              <a:t>import matplotlib.pyplot as plt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>
                <a:solidFill>
                  <a:srgbClr val="666666"/>
                </a:solidFill>
              </a:rPr>
              <a:t>#basic plotting, first array for x-axis, second array for y-axis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 err="1">
                <a:solidFill>
                  <a:srgbClr val="666666"/>
                </a:solidFill>
              </a:rPr>
              <a:t>plt.plot([1,2,3], [1,2,3]) 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>
                <a:solidFill>
                  <a:srgbClr val="666666"/>
                </a:solidFill>
              </a:rPr>
              <a:t>#show plot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275"/>
              <a:buNone/>
            </a:pPr>
            <a:r>
              <a:rPr lang="en" sz="8000" err="1">
                <a:solidFill>
                  <a:srgbClr val="666666"/>
                </a:solidFill>
              </a:rPr>
              <a:t>plt.show()</a:t>
            </a:r>
            <a:endParaRPr sz="8000">
              <a:solidFill>
                <a:srgbClr val="666666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1111"/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88797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2"/>
          <p:cNvSpPr txBox="1">
            <a:spLocks noGrp="1"/>
          </p:cNvSpPr>
          <p:nvPr>
            <p:ph type="body" idx="1"/>
          </p:nvPr>
        </p:nvSpPr>
        <p:spPr>
          <a:xfrm>
            <a:off x="415600" y="1302595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Easily represent our data on a plot.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Creates an interactive and informative plot to representation our data; easy for the user to understand and visualize the records on the application.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Statistically-Minded Plots: Has some built-in plots that are not available in matplotlib 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Automatic estimation and plotting of linear regression plots.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BB853F0B-BC33-E8A4-B178-130E59154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Advantages of Seaborn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77932016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3"/>
          <p:cNvSpPr txBox="1">
            <a:spLocks noGrp="1"/>
          </p:cNvSpPr>
          <p:nvPr>
            <p:ph type="body" idx="1"/>
          </p:nvPr>
        </p:nvSpPr>
        <p:spPr>
          <a:xfrm>
            <a:off x="415600" y="1391868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chemeClr val="dk1"/>
                </a:solidFill>
              </a:rPr>
              <a:t>Install seaborn using pip:</a:t>
            </a:r>
            <a:endParaRPr lang="en-US" sz="2000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 </a:t>
            </a:r>
            <a:r>
              <a:rPr lang="en" sz="2000">
                <a:solidFill>
                  <a:srgbClr val="666666"/>
                </a:solidFill>
              </a:rPr>
              <a:t> pip install seaborn </a:t>
            </a:r>
            <a:endParaRPr sz="2000">
              <a:solidFill>
                <a:srgbClr val="666666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27" name="Google Shape;72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74" y="3287668"/>
            <a:ext cx="9843321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1E034803-0C6B-6DF4-7602-359F7606B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Module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46570366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5"/>
          <p:cNvSpPr txBox="1">
            <a:spLocks noGrp="1"/>
          </p:cNvSpPr>
          <p:nvPr>
            <p:ph type="body" idx="1"/>
          </p:nvPr>
        </p:nvSpPr>
        <p:spPr>
          <a:xfrm>
            <a:off x="415600" y="1282198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2000">
                <a:solidFill>
                  <a:schemeClr val="dk1"/>
                </a:solidFill>
              </a:rPr>
              <a:t>Import all the libraries as below:</a:t>
            </a:r>
            <a:endParaRPr lang="en-US" sz="2000">
              <a:solidFill>
                <a:schemeClr val="dk1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>
                <a:solidFill>
                  <a:srgbClr val="666666"/>
                </a:solidFill>
              </a:rPr>
              <a:t>%matplotlib inline</a:t>
            </a:r>
            <a:endParaRPr sz="2000">
              <a:solidFill>
                <a:srgbClr val="666666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>
                <a:solidFill>
                  <a:srgbClr val="666666"/>
                </a:solidFill>
              </a:rPr>
              <a:t>import seaborn as sns</a:t>
            </a:r>
            <a:endParaRPr sz="2000">
              <a:solidFill>
                <a:srgbClr val="666666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>
                <a:solidFill>
                  <a:srgbClr val="666666"/>
                </a:solidFill>
              </a:rPr>
              <a:t>import matplotlib.pyplot as plt</a:t>
            </a:r>
            <a:endParaRPr sz="2000">
              <a:solidFill>
                <a:srgbClr val="666666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>
                <a:solidFill>
                  <a:srgbClr val="666666"/>
                </a:solidFill>
              </a:rPr>
              <a:t>import pandas as pd</a:t>
            </a:r>
            <a:endParaRPr sz="2000">
              <a:solidFill>
                <a:srgbClr val="666666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>
                <a:solidFill>
                  <a:srgbClr val="666666"/>
                </a:solidFill>
              </a:rPr>
              <a:t>import numpy as np</a:t>
            </a:r>
            <a:endParaRPr sz="2000">
              <a:solidFill>
                <a:srgbClr val="666666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pic>
        <p:nvPicPr>
          <p:cNvPr id="740" name="Google Shape;7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4" y="3988671"/>
            <a:ext cx="9007233" cy="1763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BEBC769C-1A80-C39F-26CD-F5A64DD1F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Import &amp; Load Dataset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34530025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5"/>
          <p:cNvSpPr txBox="1">
            <a:spLocks noGrp="1"/>
          </p:cNvSpPr>
          <p:nvPr>
            <p:ph type="body" idx="1"/>
          </p:nvPr>
        </p:nvSpPr>
        <p:spPr>
          <a:xfrm>
            <a:off x="415600" y="1282198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2000">
                <a:solidFill>
                  <a:schemeClr val="dk1"/>
                </a:solidFill>
              </a:rPr>
              <a:t>Ignore warning related to figure layout:</a:t>
            </a:r>
            <a:endParaRPr lang="en-US" sz="2000">
              <a:solidFill>
                <a:schemeClr val="dk1"/>
              </a:solidFill>
            </a:endParaRPr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</a:rPr>
              <a:t>import warnings</a:t>
            </a:r>
            <a:endParaRPr lang="en"/>
          </a:p>
          <a:p>
            <a:pPr marL="608965" indent="-456565">
              <a:lnSpc>
                <a:spcPct val="114999"/>
              </a:lnSpc>
              <a:buNone/>
            </a:pPr>
            <a:endParaRPr lang="en"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</a:rPr>
              <a:t>def fxn():</a:t>
            </a:r>
            <a:endParaRPr lang="en"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</a:rPr>
              <a:t>    warnings.warn("deprecated", DeprecationWarning)</a:t>
            </a:r>
            <a:endParaRPr lang="en"/>
          </a:p>
          <a:p>
            <a:pPr marL="608965" indent="-456565">
              <a:lnSpc>
                <a:spcPct val="114999"/>
              </a:lnSpc>
              <a:buNone/>
            </a:pPr>
            <a:endParaRPr lang="en"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</a:rPr>
              <a:t>with warnings.catch_warnings():</a:t>
            </a:r>
            <a:endParaRPr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  <a:sym typeface="Calibri"/>
              </a:rPr>
              <a:t>    warnings</a:t>
            </a:r>
            <a:r>
              <a:rPr lang="en" sz="2000" err="1">
                <a:solidFill>
                  <a:srgbClr val="666666"/>
                </a:solidFill>
              </a:rPr>
              <a:t>.simplefilter("ignore")</a:t>
            </a:r>
            <a:endParaRPr lang="en"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</a:rPr>
              <a:t>    fxn()</a:t>
            </a:r>
            <a:endParaRPr/>
          </a:p>
          <a:p>
            <a:pPr marL="608965" indent="-456565">
              <a:lnSpc>
                <a:spcPct val="114999"/>
              </a:lnSpc>
              <a:buNone/>
            </a:pPr>
            <a:endParaRPr/>
          </a:p>
          <a:p>
            <a:pPr marL="608965" indent="-456565">
              <a:lnSpc>
                <a:spcPct val="114999"/>
              </a:lnSpc>
              <a:buNone/>
            </a:pPr>
            <a:r>
              <a:rPr lang="en" sz="2000">
                <a:solidFill>
                  <a:srgbClr val="666666"/>
                </a:solidFill>
                <a:sym typeface="Calibri"/>
              </a:rPr>
              <a:t># Suppress UserWarning from seaborn</a:t>
            </a:r>
            <a:endParaRPr/>
          </a:p>
          <a:p>
            <a:pPr marL="608965" indent="0">
              <a:lnSpc>
                <a:spcPct val="90000"/>
              </a:lnSpc>
              <a:spcBef>
                <a:spcPts val="667"/>
              </a:spcBef>
              <a:buNone/>
            </a:pPr>
            <a:r>
              <a:rPr lang="en" sz="2000" err="1">
                <a:solidFill>
                  <a:srgbClr val="666666"/>
                </a:solidFill>
              </a:rPr>
              <a:t>warnings.filterwarnings("ignore", message="The figure layout has changed to tight", category=UserWarning)</a:t>
            </a:r>
            <a:endParaRPr/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BEBC769C-1A80-C39F-26CD-F5A64DD1F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Import &amp; Load Dataset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30076973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6"/>
          <p:cNvSpPr txBox="1">
            <a:spLocks noGrp="1"/>
          </p:cNvSpPr>
          <p:nvPr>
            <p:ph type="body" idx="1"/>
          </p:nvPr>
        </p:nvSpPr>
        <p:spPr>
          <a:xfrm>
            <a:off x="415599" y="11514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608965" indent="-490855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2200"/>
            </a:pPr>
            <a:r>
              <a:rPr lang="en">
                <a:solidFill>
                  <a:srgbClr val="000000"/>
                </a:solidFill>
              </a:rPr>
              <a:t>Seaborn allows us to load dataset that are available in Github :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https://github.com/mwaskom/seaborn-data</a:t>
            </a:r>
            <a:endParaRPr lang="en-US" u="sng">
              <a:solidFill>
                <a:schemeClr val="hlink"/>
              </a:solidFill>
            </a:endParaRPr>
          </a:p>
          <a:p>
            <a:pPr marL="0" indent="608965">
              <a:lnSpc>
                <a:spcPct val="90000"/>
              </a:lnSpc>
              <a:spcBef>
                <a:spcPts val="1333"/>
              </a:spcBef>
              <a:buNone/>
            </a:pPr>
            <a:r>
              <a:rPr lang="en" sz="225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>
                <a:solidFill>
                  <a:srgbClr val="666666"/>
                </a:solidFill>
              </a:rPr>
              <a:t>tips = sns.load_dataset(“tips”)</a:t>
            </a:r>
            <a:endParaRPr lang="en-MY">
              <a:solidFill>
                <a:srgbClr val="666666"/>
              </a:solidFill>
            </a:endParaRPr>
          </a:p>
          <a:p>
            <a:pPr marL="0" indent="608965">
              <a:lnSpc>
                <a:spcPct val="90000"/>
              </a:lnSpc>
              <a:spcBef>
                <a:spcPts val="1333"/>
              </a:spcBef>
              <a:buNone/>
            </a:pPr>
            <a:r>
              <a:rPr lang="en-MY" sz="225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-MY" err="1">
                <a:solidFill>
                  <a:srgbClr val="666666"/>
                </a:solidFill>
              </a:rPr>
              <a:t>tips</a:t>
            </a:r>
            <a:r>
              <a:rPr lang="en" err="1">
                <a:solidFill>
                  <a:srgbClr val="666666"/>
                </a:solidFill>
              </a:rPr>
              <a:t>.head()</a:t>
            </a:r>
            <a:endParaRPr lang="en-MY">
              <a:solidFill>
                <a:srgbClr val="666666"/>
              </a:solidFill>
            </a:endParaRPr>
          </a:p>
          <a:p>
            <a:pPr marL="608965" indent="0">
              <a:lnSpc>
                <a:spcPct val="90000"/>
              </a:lnSpc>
              <a:spcBef>
                <a:spcPts val="1333"/>
              </a:spcBef>
              <a:buNone/>
            </a:pPr>
            <a:endParaRPr lang="en-MY">
              <a:solidFill>
                <a:srgbClr val="666666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49F629F9-19AB-D46B-39F5-955DA4274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Import &amp; Load Dataset</a:t>
            </a:r>
            <a:endParaRPr sz="25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20B45CB-7E0A-8FBD-7485-F9F7ED6E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38" y="2291050"/>
            <a:ext cx="6448310" cy="29828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231225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>
            <a:spLocks noGrp="1"/>
          </p:cNvSpPr>
          <p:nvPr>
            <p:ph type="body" idx="1"/>
          </p:nvPr>
        </p:nvSpPr>
        <p:spPr>
          <a:xfrm>
            <a:off x="53928" y="1302360"/>
            <a:ext cx="6495017" cy="50234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88315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Tx/>
            </a:pPr>
            <a:r>
              <a:rPr lang="en-MY">
                <a:solidFill>
                  <a:schemeClr val="dk1"/>
                </a:solidFill>
              </a:rPr>
              <a:t>Visualizing Statistical Relationships</a:t>
            </a:r>
          </a:p>
          <a:p>
            <a:pPr marL="1218565" lvl="1" indent="-488315">
              <a:lnSpc>
                <a:spcPct val="150000"/>
              </a:lnSpc>
              <a:buClr>
                <a:schemeClr val="dk1"/>
              </a:buClr>
              <a:buSzPct val="116666"/>
            </a:pPr>
            <a:r>
              <a:rPr lang="en-MY" sz="1800">
                <a:solidFill>
                  <a:schemeClr val="dk1"/>
                </a:solidFill>
              </a:rPr>
              <a:t>Process of understanding relationships between variables of a dataset.</a:t>
            </a:r>
          </a:p>
          <a:p>
            <a:pPr marL="608965" indent="-488315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Tx/>
            </a:pPr>
            <a:r>
              <a:rPr lang="en-MY">
                <a:solidFill>
                  <a:schemeClr val="dk1"/>
                </a:solidFill>
              </a:rPr>
              <a:t>Plotting with Categorical Data</a:t>
            </a:r>
          </a:p>
          <a:p>
            <a:pPr marL="1218565" lvl="1" indent="-488315">
              <a:lnSpc>
                <a:spcPct val="150000"/>
              </a:lnSpc>
              <a:buClr>
                <a:schemeClr val="dk1"/>
              </a:buClr>
              <a:buSzPct val="116666"/>
            </a:pPr>
            <a:r>
              <a:rPr lang="en-MY" sz="1800">
                <a:solidFill>
                  <a:schemeClr val="dk1"/>
                </a:solidFill>
              </a:rPr>
              <a:t>Main variable is further divided into discrete groups.</a:t>
            </a:r>
          </a:p>
          <a:p>
            <a:pPr marL="608965" indent="-488315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Tx/>
            </a:pPr>
            <a:r>
              <a:rPr lang="en-MY">
                <a:solidFill>
                  <a:schemeClr val="dk1"/>
                </a:solidFill>
              </a:rPr>
              <a:t>Visualizing the distribution of a dataset</a:t>
            </a:r>
          </a:p>
          <a:p>
            <a:pPr marL="1218565" lvl="1" indent="-488315">
              <a:lnSpc>
                <a:spcPct val="150000"/>
              </a:lnSpc>
              <a:buClr>
                <a:schemeClr val="dk1"/>
              </a:buClr>
              <a:buSzPct val="116666"/>
            </a:pPr>
            <a:r>
              <a:rPr lang="en-MY" sz="1800">
                <a:solidFill>
                  <a:schemeClr val="dk1"/>
                </a:solidFill>
              </a:rPr>
              <a:t>Understanding datasets with context to being univariate or bivariate.</a:t>
            </a: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5CF42018-FFE4-7468-B29B-4BC6553CE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Function</a:t>
            </a:r>
            <a:endParaRPr sz="2500"/>
          </a:p>
        </p:txBody>
      </p:sp>
      <p:pic>
        <p:nvPicPr>
          <p:cNvPr id="2" name="Picture 1" descr="../_images/function_overview_8_0.png">
            <a:extLst>
              <a:ext uri="{FF2B5EF4-FFF2-40B4-BE49-F238E27FC236}">
                <a16:creationId xmlns:a16="http://schemas.microsoft.com/office/drawing/2014/main" id="{F091809B-1EF7-33CA-CB60-DFA80A0E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90" y="1525883"/>
            <a:ext cx="5286017" cy="3812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230059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7"/>
          <p:cNvSpPr txBox="1">
            <a:spLocks noGrp="1"/>
          </p:cNvSpPr>
          <p:nvPr>
            <p:ph type="body" idx="1"/>
          </p:nvPr>
        </p:nvSpPr>
        <p:spPr>
          <a:xfrm>
            <a:off x="415600" y="125542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chemeClr val="dk1"/>
                </a:solidFill>
              </a:rPr>
              <a:t>Scatter plot</a:t>
            </a:r>
            <a:endParaRPr lang="en-US" sz="2000">
              <a:solidFill>
                <a:schemeClr val="dk1"/>
              </a:solidFill>
            </a:endParaRPr>
          </a:p>
          <a:p>
            <a:pPr marL="608965" indent="-481965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2100"/>
            </a:pPr>
            <a:r>
              <a:rPr lang="en" sz="2000">
                <a:solidFill>
                  <a:schemeClr val="dk1"/>
                </a:solidFill>
              </a:rPr>
              <a:t>One of the suitable visualization to see the relationship between variables.</a:t>
            </a:r>
            <a:endParaRPr sz="2000">
              <a:solidFill>
                <a:schemeClr val="dk1"/>
              </a:solidFill>
            </a:endParaRPr>
          </a:p>
          <a:p>
            <a:pPr marL="608965" indent="-481965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 sz="2000">
                <a:solidFill>
                  <a:schemeClr val="dk1"/>
                </a:solidFill>
              </a:rPr>
              <a:t>Basic parameters available in </a:t>
            </a:r>
            <a:r>
              <a:rPr lang="en" sz="2000" b="1" err="1">
                <a:solidFill>
                  <a:schemeClr val="dk1"/>
                </a:solidFill>
              </a:rPr>
              <a:t>relplot()</a:t>
            </a:r>
            <a:r>
              <a:rPr lang="en-MY" sz="2000">
                <a:solidFill>
                  <a:schemeClr val="dk1"/>
                </a:solidFill>
              </a:rPr>
              <a:t> 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marL="1218565" lvl="1" indent="-481965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 sz="2000" b="1">
                <a:solidFill>
                  <a:schemeClr val="dk1"/>
                </a:solidFill>
              </a:rPr>
              <a:t>x</a:t>
            </a:r>
            <a:r>
              <a:rPr lang="en" sz="2000">
                <a:solidFill>
                  <a:schemeClr val="dk1"/>
                </a:solidFill>
              </a:rPr>
              <a:t> : column for x-axis data</a:t>
            </a:r>
            <a:endParaRPr sz="2000">
              <a:solidFill>
                <a:schemeClr val="dk1"/>
              </a:solidFill>
            </a:endParaRPr>
          </a:p>
          <a:p>
            <a:pPr marL="1218565" lvl="1" indent="-481965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 sz="2000" b="1">
                <a:solidFill>
                  <a:schemeClr val="dk1"/>
                </a:solidFill>
              </a:rPr>
              <a:t>y</a:t>
            </a:r>
            <a:r>
              <a:rPr lang="en" sz="2000">
                <a:solidFill>
                  <a:schemeClr val="dk1"/>
                </a:solidFill>
              </a:rPr>
              <a:t> : column for y-axis data</a:t>
            </a:r>
            <a:endParaRPr sz="2000">
              <a:solidFill>
                <a:schemeClr val="dk1"/>
              </a:solidFill>
            </a:endParaRPr>
          </a:p>
          <a:p>
            <a:pPr marL="1218565" lvl="1" indent="-481965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 sz="2000" b="1">
                <a:solidFill>
                  <a:schemeClr val="dk1"/>
                </a:solidFill>
              </a:rPr>
              <a:t>data</a:t>
            </a:r>
            <a:r>
              <a:rPr lang="en" sz="2000">
                <a:solidFill>
                  <a:schemeClr val="dk1"/>
                </a:solidFill>
              </a:rPr>
              <a:t> : data source for visualization</a:t>
            </a:r>
            <a:br>
              <a:rPr lang="en" sz="2000"/>
            </a:br>
            <a:endParaRPr sz="2000">
              <a:solidFill>
                <a:schemeClr val="dk1"/>
              </a:solidFill>
            </a:endParaRPr>
          </a:p>
          <a:p>
            <a:pPr marL="608965" indent="-481965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 sz="2000">
                <a:solidFill>
                  <a:schemeClr val="dk1"/>
                </a:solidFill>
              </a:rPr>
              <a:t>Example :</a:t>
            </a:r>
            <a:endParaRPr sz="20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rgbClr val="666666"/>
                </a:solidFill>
              </a:rPr>
              <a:t>  </a:t>
            </a: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 err="1">
                <a:solidFill>
                  <a:srgbClr val="666666"/>
                </a:solidFill>
              </a:rPr>
              <a:t>sns.relplot(x=‘total_bill', y=‘tip', data=tips)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4" name="Google Shape;713;p111">
            <a:extLst>
              <a:ext uri="{FF2B5EF4-FFF2-40B4-BE49-F238E27FC236}">
                <a16:creationId xmlns:a16="http://schemas.microsoft.com/office/drawing/2014/main" id="{6FBE11AA-94E8-7B59-64E2-D08394C3C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42011357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0033B574-EE43-B1F2-3A5E-FF3F7CB26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E410D9F7-CFCE-B190-41A1-7296382F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41" y="1231483"/>
            <a:ext cx="5924550" cy="5457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386986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9"/>
          <p:cNvSpPr txBox="1">
            <a:spLocks noGrp="1"/>
          </p:cNvSpPr>
          <p:nvPr>
            <p:ph type="body" idx="1"/>
          </p:nvPr>
        </p:nvSpPr>
        <p:spPr>
          <a:xfrm>
            <a:off x="415600" y="1297170"/>
            <a:ext cx="11360800" cy="49962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Scatter plot</a:t>
            </a:r>
            <a:endParaRPr lang="en-US" sz="2000">
              <a:solidFill>
                <a:schemeClr val="dk1"/>
              </a:solidFill>
            </a:endParaRPr>
          </a:p>
          <a:p>
            <a:pPr marL="608965" indent="-47371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2000"/>
            </a:pPr>
            <a:r>
              <a:rPr lang="en" sz="2000">
                <a:solidFill>
                  <a:schemeClr val="dk1"/>
                </a:solidFill>
              </a:rPr>
              <a:t>Adding more parameters to see more details.</a:t>
            </a:r>
            <a:endParaRPr sz="2000">
              <a:solidFill>
                <a:schemeClr val="dk1"/>
              </a:solidFill>
            </a:endParaRPr>
          </a:p>
          <a:p>
            <a:pPr marL="608965" indent="-448310">
              <a:lnSpc>
                <a:spcPct val="150000"/>
              </a:lnSpc>
              <a:buClr>
                <a:schemeClr val="dk1"/>
              </a:buClr>
              <a:buSzPts val="1700"/>
            </a:pPr>
            <a:r>
              <a:rPr lang="en" sz="2000">
                <a:solidFill>
                  <a:schemeClr val="dk1"/>
                </a:solidFill>
              </a:rPr>
              <a:t>Additional parameter :</a:t>
            </a:r>
            <a:endParaRPr sz="2000">
              <a:solidFill>
                <a:schemeClr val="dk1"/>
              </a:solidFill>
            </a:endParaRPr>
          </a:p>
          <a:p>
            <a:pPr marL="1218565" lvl="1" indent="-448310">
              <a:lnSpc>
                <a:spcPct val="150000"/>
              </a:lnSpc>
              <a:buClr>
                <a:schemeClr val="dk1"/>
              </a:buClr>
              <a:buSzPts val="1700"/>
            </a:pPr>
            <a:r>
              <a:rPr lang="en" sz="2000" b="1">
                <a:solidFill>
                  <a:schemeClr val="dk1"/>
                </a:solidFill>
              </a:rPr>
              <a:t>hue</a:t>
            </a:r>
            <a:r>
              <a:rPr lang="en" sz="2000">
                <a:solidFill>
                  <a:schemeClr val="dk1"/>
                </a:solidFill>
              </a:rPr>
              <a:t> : this parameter take column name for colour encoding.</a:t>
            </a:r>
            <a:endParaRPr sz="20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  </a:t>
            </a:r>
            <a:r>
              <a:rPr lang="en" sz="2000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sz="2000" err="1">
                <a:solidFill>
                  <a:srgbClr val="666666"/>
                </a:solidFill>
              </a:rPr>
              <a:t>sns.relplot(x='total_bill', y='tip', hue='smoker', data=tips)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6" name="Google Shape;713;p111">
            <a:extLst>
              <a:ext uri="{FF2B5EF4-FFF2-40B4-BE49-F238E27FC236}">
                <a16:creationId xmlns:a16="http://schemas.microsoft.com/office/drawing/2014/main" id="{A62BEB71-EC0A-4972-079A-47A363D24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606152983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1CB66CDA-94DF-246C-7EF6-33A80B35C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42855401-1B4F-5E0C-1391-19D17E5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64" y="1214187"/>
            <a:ext cx="6638925" cy="537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9736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en"/>
              <a:t>Matplotlib</a:t>
            </a:r>
            <a:endParaRPr/>
          </a:p>
          <a:p>
            <a:pPr>
              <a:buSzPct val="39285"/>
            </a:pPr>
            <a:r>
              <a:rPr lang="en"/>
              <a:t>Pyplot</a:t>
            </a:r>
            <a:endParaRPr/>
          </a:p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2" y="1536634"/>
            <a:ext cx="4978268" cy="516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73055146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1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Line plot</a:t>
            </a:r>
            <a:endParaRPr sz="2000">
              <a:solidFill>
                <a:schemeClr val="dk1"/>
              </a:solidFill>
            </a:endParaRPr>
          </a:p>
          <a:p>
            <a:pPr indent="-448722">
              <a:spcBef>
                <a:spcPts val="1333"/>
              </a:spcBef>
              <a:buClr>
                <a:schemeClr val="dk1"/>
              </a:buClr>
              <a:buSzPts val="1700"/>
            </a:pPr>
            <a:r>
              <a:rPr lang="en">
                <a:solidFill>
                  <a:schemeClr val="dk1"/>
                </a:solidFill>
              </a:rPr>
              <a:t>Good visualization to see relationship between variables.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>
                <a:solidFill>
                  <a:schemeClr val="dk1"/>
                </a:solidFill>
              </a:rPr>
              <a:t> 	</a:t>
            </a: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>
                <a:solidFill>
                  <a:srgbClr val="666666"/>
                </a:solidFill>
              </a:rPr>
              <a:t>tips=sns.load_dataset("tips")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>
                <a:solidFill>
                  <a:srgbClr val="666666"/>
                </a:solidFill>
              </a:rPr>
              <a:t> 	</a:t>
            </a: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err="1">
                <a:solidFill>
                  <a:srgbClr val="666666"/>
                </a:solidFill>
              </a:rPr>
              <a:t>tips.head()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778" name="Google Shape;7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981" y="3244404"/>
            <a:ext cx="5269101" cy="29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13;p111">
            <a:extLst>
              <a:ext uri="{FF2B5EF4-FFF2-40B4-BE49-F238E27FC236}">
                <a16:creationId xmlns:a16="http://schemas.microsoft.com/office/drawing/2014/main" id="{CAFB19B4-9A75-7C6E-D6F6-4F594FA2F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383632015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2"/>
          <p:cNvSpPr txBox="1">
            <a:spLocks noGrp="1"/>
          </p:cNvSpPr>
          <p:nvPr>
            <p:ph type="body" idx="1"/>
          </p:nvPr>
        </p:nvSpPr>
        <p:spPr>
          <a:xfrm>
            <a:off x="415600" y="1254532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Line plot</a:t>
            </a:r>
            <a:endParaRPr sz="200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>
                <a:solidFill>
                  <a:schemeClr val="dk1"/>
                </a:solidFill>
              </a:rPr>
              <a:t>Additional parameter used :</a:t>
            </a:r>
            <a:endParaRPr>
              <a:solidFill>
                <a:schemeClr val="dk1"/>
              </a:solidFill>
            </a:endParaRPr>
          </a:p>
          <a:p>
            <a:pPr indent="-461422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850"/>
            </a:pPr>
            <a:r>
              <a:rPr lang="en" b="1">
                <a:solidFill>
                  <a:schemeClr val="dk1"/>
                </a:solidFill>
              </a:rPr>
              <a:t>kind</a:t>
            </a:r>
            <a:r>
              <a:rPr lang="en">
                <a:solidFill>
                  <a:schemeClr val="dk1"/>
                </a:solidFill>
              </a:rPr>
              <a:t> : parameter to specify which plot to use.</a:t>
            </a:r>
            <a:endParaRPr>
              <a:solidFill>
                <a:schemeClr val="dk1"/>
              </a:solidFill>
            </a:endParaRPr>
          </a:p>
          <a:p>
            <a:pPr indent="-461422">
              <a:lnSpc>
                <a:spcPct val="150000"/>
              </a:lnSpc>
              <a:buClr>
                <a:schemeClr val="dk1"/>
              </a:buClr>
              <a:buSzPts val="1850"/>
            </a:pPr>
            <a:r>
              <a:rPr lang="en" err="1">
                <a:solidFill>
                  <a:schemeClr val="dk1"/>
                </a:solidFill>
              </a:rPr>
              <a:t>eg 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err="1">
                <a:solidFill>
                  <a:srgbClr val="666666"/>
                </a:solidFill>
              </a:rPr>
              <a:t>sns.relplot(x='day', y='tip',kind='line',data=tips)</a:t>
            </a:r>
            <a:endParaRPr>
              <a:solidFill>
                <a:srgbClr val="666666"/>
              </a:solidFill>
            </a:endParaRPr>
          </a:p>
          <a:p>
            <a:pPr indent="-461422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850"/>
            </a:pPr>
            <a:r>
              <a:rPr lang="en">
                <a:solidFill>
                  <a:schemeClr val="dk1"/>
                </a:solidFill>
              </a:rPr>
              <a:t>From the code above, kind=’line’ means we want to visualize data using line plot.</a:t>
            </a:r>
            <a:endParaRPr>
              <a:solidFill>
                <a:schemeClr val="dk1"/>
              </a:solidFill>
            </a:endParaRPr>
          </a:p>
          <a:p>
            <a:pPr indent="-482588">
              <a:lnSpc>
                <a:spcPct val="150000"/>
              </a:lnSpc>
              <a:buClr>
                <a:schemeClr val="dk1"/>
              </a:buClr>
              <a:buSzPts val="2100"/>
            </a:pPr>
            <a:r>
              <a:rPr lang="en">
                <a:solidFill>
                  <a:schemeClr val="dk1"/>
                </a:solidFill>
              </a:rPr>
              <a:t>By default, the ”kind” for relplot is scatter plot.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713;p111">
            <a:extLst>
              <a:ext uri="{FF2B5EF4-FFF2-40B4-BE49-F238E27FC236}">
                <a16:creationId xmlns:a16="http://schemas.microsoft.com/office/drawing/2014/main" id="{8480F8B4-141B-E552-2DFF-5628028FF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66519320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3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1333"/>
              </a:spcBef>
              <a:buNone/>
            </a:pPr>
            <a:endParaRPr sz="22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790" name="Google Shape;79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837" y="1500422"/>
            <a:ext cx="5392596" cy="47452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A3C7D340-E5B9-7F0F-B8EC-300872493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090376345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A3C7D340-E5B9-7F0F-B8EC-300872493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5C69F-4357-4B6A-B3BD-A6CFFC49B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733406" cy="4555200"/>
          </a:xfrm>
        </p:spPr>
        <p:txBody>
          <a:bodyPr/>
          <a:lstStyle/>
          <a:p>
            <a:pPr marL="152400" indent="0">
              <a:buNone/>
            </a:pPr>
            <a:r>
              <a:rPr lang="en-US">
                <a:solidFill>
                  <a:schemeClr val="tx1"/>
                </a:solidFill>
              </a:rPr>
              <a:t>The "hue" parameter can also be used in line plot.</a:t>
            </a:r>
          </a:p>
          <a:p>
            <a:pPr marL="1524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For example:</a:t>
            </a:r>
          </a:p>
          <a:p>
            <a:pPr marL="1524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52400" indent="0">
              <a:lnSpc>
                <a:spcPct val="114999"/>
              </a:lnSpc>
              <a:buNone/>
            </a:pPr>
            <a:r>
              <a:rPr lang="en-US" err="1">
                <a:solidFill>
                  <a:schemeClr val="bg2">
                    <a:lumMod val="60000"/>
                    <a:lumOff val="40000"/>
                  </a:schemeClr>
                </a:solidFill>
              </a:rPr>
              <a:t>sns.relplot(x='day', y='tip', kind='line', hue='smoker', data=tips)</a:t>
            </a:r>
          </a:p>
        </p:txBody>
      </p:sp>
      <p:pic>
        <p:nvPicPr>
          <p:cNvPr id="4" name="Picture 3" descr="A graph of smoker and smoker&#10;&#10;Description automatically generated">
            <a:extLst>
              <a:ext uri="{FF2B5EF4-FFF2-40B4-BE49-F238E27FC236}">
                <a16:creationId xmlns:a16="http://schemas.microsoft.com/office/drawing/2014/main" id="{7979B164-BF2E-C7E6-B75A-9E1C5670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125" y="1136483"/>
            <a:ext cx="5959643" cy="5076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52659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4"/>
          <p:cNvSpPr txBox="1">
            <a:spLocks noGrp="1"/>
          </p:cNvSpPr>
          <p:nvPr>
            <p:ph type="body" idx="1"/>
          </p:nvPr>
        </p:nvSpPr>
        <p:spPr>
          <a:xfrm>
            <a:off x="415600" y="1249554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" sz="2667">
                <a:solidFill>
                  <a:schemeClr val="dk1"/>
                </a:solidFill>
              </a:rPr>
              <a:t>Exercise</a:t>
            </a:r>
            <a:endParaRPr sz="2667">
              <a:solidFill>
                <a:schemeClr val="dk1"/>
              </a:solidFill>
            </a:endParaRPr>
          </a:p>
          <a:p>
            <a:pPr marL="608965" indent="-44831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700"/>
              <a:buAutoNum type="arabicPeriod"/>
            </a:pPr>
            <a:r>
              <a:rPr lang="en" sz="2250">
                <a:solidFill>
                  <a:schemeClr val="dk1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Using the dataset "taxis", create a scatter plot based on the passengers &amp; total fare</a:t>
            </a:r>
            <a:endParaRPr lang="en" sz="2250" err="1">
              <a:solidFill>
                <a:schemeClr val="dk1"/>
              </a:solidFill>
              <a:latin typeface="Calibri"/>
              <a:ea typeface="Calibri" panose="020F0502020204030204"/>
              <a:cs typeface="Calibri"/>
            </a:endParaRPr>
          </a:p>
          <a:p>
            <a:pPr marL="608965" indent="-44831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700"/>
              <a:buAutoNum type="arabicPeriod"/>
            </a:pPr>
            <a:r>
              <a:rPr lang="en" sz="2250">
                <a:solidFill>
                  <a:schemeClr val="dk1"/>
                </a:solidFill>
                <a:latin typeface="Calibri"/>
                <a:cs typeface="Calibri"/>
              </a:rPr>
              <a:t>Based on question 1, find the borough with the most expensive total fare for a six passengers trip.</a:t>
            </a:r>
          </a:p>
          <a:p>
            <a:pPr marL="608965" indent="-44831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700"/>
              <a:buAutoNum type="arabicPeriod"/>
            </a:pPr>
            <a:r>
              <a:rPr lang="en" sz="2250">
                <a:solidFill>
                  <a:schemeClr val="dk1"/>
                </a:solidFill>
                <a:latin typeface="Calibri"/>
                <a:cs typeface="Calibri"/>
              </a:rPr>
              <a:t>Using the dataset "flights", create a line plot showing relationship between 'passengers' &amp; 'year'.</a:t>
            </a:r>
          </a:p>
          <a:p>
            <a:pPr marL="608965" indent="-44831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700"/>
              <a:buAutoNum type="arabicPeriod"/>
            </a:pPr>
            <a:r>
              <a:rPr lang="en" sz="2250">
                <a:solidFill>
                  <a:schemeClr val="dk1"/>
                </a:solidFill>
                <a:latin typeface="Calibri"/>
                <a:cs typeface="Calibri"/>
              </a:rPr>
              <a:t>Based on question 3, create multiple lines within the line plot based on months.</a:t>
            </a:r>
          </a:p>
        </p:txBody>
      </p:sp>
      <p:sp>
        <p:nvSpPr>
          <p:cNvPr id="7" name="Google Shape;713;p111">
            <a:extLst>
              <a:ext uri="{FF2B5EF4-FFF2-40B4-BE49-F238E27FC236}">
                <a16:creationId xmlns:a16="http://schemas.microsoft.com/office/drawing/2014/main" id="{23D660E5-295F-A67B-3D85-FDE10BB3CC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Visualizing Statistical Relationships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9727862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5"/>
          <p:cNvSpPr txBox="1">
            <a:spLocks noGrp="1"/>
          </p:cNvSpPr>
          <p:nvPr>
            <p:ph type="body" idx="1"/>
          </p:nvPr>
        </p:nvSpPr>
        <p:spPr>
          <a:xfrm>
            <a:off x="415600" y="1407412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05000"/>
              </a:lnSpc>
              <a:spcBef>
                <a:spcPts val="1333"/>
              </a:spcBef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5000"/>
              </a:lnSpc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2FF1E8CC-FF46-C242-A4A3-3C5918682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17EAA-9DFE-B434-31BC-261722C5FC29}"/>
              </a:ext>
            </a:extLst>
          </p:cNvPr>
          <p:cNvSpPr txBox="1"/>
          <p:nvPr/>
        </p:nvSpPr>
        <p:spPr>
          <a:xfrm>
            <a:off x="531628" y="1244012"/>
            <a:ext cx="11440632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/>
              <a:t>Plotting with categorical data requires a more specialized approach when it comes to visualization.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/>
              <a:t>Can be used if one of the main variables is “categorical” (divided into discrete groups).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/>
              <a:t>Requires a figure-level interface that gives a unified higher-level access to them.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/>
              <a:t>Uses </a:t>
            </a:r>
            <a:r>
              <a:rPr lang="en-US" b="1" err="1"/>
              <a:t>catplot()</a:t>
            </a:r>
            <a:r>
              <a:rPr lang="en-US"/>
              <a:t> for categorical plots.</a:t>
            </a:r>
          </a:p>
        </p:txBody>
      </p:sp>
    </p:spTree>
    <p:extLst>
      <p:ext uri="{BB962C8B-B14F-4D97-AF65-F5344CB8AC3E}">
        <p14:creationId xmlns:p14="http://schemas.microsoft.com/office/powerpoint/2010/main" val="9059890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5"/>
          <p:cNvSpPr txBox="1">
            <a:spLocks noGrp="1"/>
          </p:cNvSpPr>
          <p:nvPr>
            <p:ph type="body" idx="1"/>
          </p:nvPr>
        </p:nvSpPr>
        <p:spPr>
          <a:xfrm>
            <a:off x="415600" y="1407412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>
                <a:solidFill>
                  <a:schemeClr val="dk1"/>
                </a:solidFill>
              </a:rPr>
              <a:t>Scatter plot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Basic parameters available in catplot :</a:t>
            </a:r>
            <a:endParaRPr>
              <a:solidFill>
                <a:schemeClr val="dk1"/>
              </a:solidFill>
            </a:endParaRPr>
          </a:p>
          <a:p>
            <a:pPr indent="-414856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300"/>
            </a:pPr>
            <a:r>
              <a:rPr lang="en" b="1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: column for x-axis data</a:t>
            </a:r>
            <a:endParaRPr>
              <a:solidFill>
                <a:schemeClr val="dk1"/>
              </a:solidFill>
            </a:endParaRPr>
          </a:p>
          <a:p>
            <a:pPr indent="-414856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" b="1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 : column for y-axis data</a:t>
            </a:r>
            <a:endParaRPr>
              <a:solidFill>
                <a:schemeClr val="dk1"/>
              </a:solidFill>
            </a:endParaRPr>
          </a:p>
          <a:p>
            <a:pPr indent="-414856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" b="1">
                <a:solidFill>
                  <a:schemeClr val="dk1"/>
                </a:solidFill>
              </a:rPr>
              <a:t>data</a:t>
            </a:r>
            <a:r>
              <a:rPr lang="en">
                <a:solidFill>
                  <a:schemeClr val="dk1"/>
                </a:solidFill>
              </a:rPr>
              <a:t> : data source for visualization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333"/>
              </a:spcBef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err="1">
                <a:solidFill>
                  <a:srgbClr val="666666"/>
                </a:solidFill>
              </a:rPr>
              <a:t>sns.catplot(x='day', y='total_bill',data=tips)</a:t>
            </a:r>
            <a:endParaRPr>
              <a:solidFill>
                <a:srgbClr val="666666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1333"/>
              </a:spcBef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5000"/>
              </a:lnSpc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5" name="Google Shape;713;p111">
            <a:extLst>
              <a:ext uri="{FF2B5EF4-FFF2-40B4-BE49-F238E27FC236}">
                <a16:creationId xmlns:a16="http://schemas.microsoft.com/office/drawing/2014/main" id="{2FF1E8CC-FF46-C242-A4A3-3C5918682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72366817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83" y="2126512"/>
            <a:ext cx="4906755" cy="41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3;p111">
            <a:extLst>
              <a:ext uri="{FF2B5EF4-FFF2-40B4-BE49-F238E27FC236}">
                <a16:creationId xmlns:a16="http://schemas.microsoft.com/office/drawing/2014/main" id="{C5E72D17-8288-F658-1476-CAE392F5EBA8}"/>
              </a:ext>
            </a:extLst>
          </p:cNvPr>
          <p:cNvSpPr txBox="1"/>
          <p:nvPr/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500" kern="0"/>
              <a:t>Seaborn</a:t>
            </a:r>
          </a:p>
          <a:p>
            <a:r>
              <a:rPr lang="en-MY" sz="2500" kern="0"/>
              <a:t>Plotting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420707711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7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333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Bar plot</a:t>
            </a:r>
            <a:endParaRPr sz="2000"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ct val="45833"/>
              <a:buNone/>
            </a:pPr>
            <a:r>
              <a:rPr lang="en">
                <a:solidFill>
                  <a:schemeClr val="dk1"/>
                </a:solidFill>
              </a:rPr>
              <a:t>Additional parameter used :</a:t>
            </a:r>
            <a:endParaRPr>
              <a:solidFill>
                <a:schemeClr val="dk1"/>
              </a:solidFill>
            </a:endParaRPr>
          </a:p>
          <a:p>
            <a:pPr indent="-447029">
              <a:spcBef>
                <a:spcPts val="1333"/>
              </a:spcBef>
              <a:buClr>
                <a:schemeClr val="dk1"/>
              </a:buClr>
              <a:buSzTx/>
            </a:pPr>
            <a:r>
              <a:rPr lang="en" b="1">
                <a:solidFill>
                  <a:schemeClr val="dk1"/>
                </a:solidFill>
              </a:rPr>
              <a:t>kind</a:t>
            </a:r>
            <a:r>
              <a:rPr lang="en">
                <a:solidFill>
                  <a:schemeClr val="dk1"/>
                </a:solidFill>
              </a:rPr>
              <a:t> : parameter to specify which plot to use.</a:t>
            </a:r>
            <a:endParaRPr>
              <a:solidFill>
                <a:schemeClr val="dk1"/>
              </a:solidFill>
            </a:endParaRPr>
          </a:p>
          <a:p>
            <a:pPr indent="-44702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By default, the ”kind” for catplot is scatter plot.</a:t>
            </a:r>
            <a:endParaRPr>
              <a:solidFill>
                <a:schemeClr val="dk1"/>
              </a:solidFill>
            </a:endParaRPr>
          </a:p>
          <a:p>
            <a:pPr indent="-447029"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example 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ct val="48427"/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>
                <a:solidFill>
                  <a:srgbClr val="666666"/>
                </a:solidFill>
              </a:rPr>
              <a:t>titanic=sns.load_dataset("titanic")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1333"/>
              </a:spcBef>
              <a:buClr>
                <a:schemeClr val="dk1"/>
              </a:buClr>
              <a:buSzPct val="48427"/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 panose="020F0502020204030204"/>
                <a:cs typeface="Calibri"/>
                <a:sym typeface="Calibri"/>
              </a:rPr>
              <a:t>$ </a:t>
            </a:r>
            <a:r>
              <a:rPr lang="en" err="1">
                <a:solidFill>
                  <a:srgbClr val="666666"/>
                </a:solidFill>
              </a:rPr>
              <a:t>sns.catplot(x="sex", y="survived", kind="bar", data=titanic)</a:t>
            </a:r>
            <a:endParaRPr>
              <a:solidFill>
                <a:srgbClr val="666666"/>
              </a:solidFill>
            </a:endParaRPr>
          </a:p>
          <a:p>
            <a:pPr indent="-447029">
              <a:spcBef>
                <a:spcPts val="1333"/>
              </a:spcBef>
              <a:buClr>
                <a:schemeClr val="dk1"/>
              </a:buClr>
              <a:buSzTx/>
            </a:pPr>
            <a:r>
              <a:rPr lang="en">
                <a:solidFill>
                  <a:schemeClr val="dk1"/>
                </a:solidFill>
              </a:rPr>
              <a:t>From the code above, kind=’bar’ means we want to visualize data using bar plot. 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713;p111">
            <a:extLst>
              <a:ext uri="{FF2B5EF4-FFF2-40B4-BE49-F238E27FC236}">
                <a16:creationId xmlns:a16="http://schemas.microsoft.com/office/drawing/2014/main" id="{B8342C9E-DFCD-9A27-BE9A-57866C010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96747672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8"/>
          <p:cNvSpPr txBox="1">
            <a:spLocks noGrp="1"/>
          </p:cNvSpPr>
          <p:nvPr>
            <p:ph type="body" idx="1"/>
          </p:nvPr>
        </p:nvSpPr>
        <p:spPr>
          <a:xfrm>
            <a:off x="415600" y="16904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Bef>
                <a:spcPts val="1333"/>
              </a:spcBef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333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821" name="Google Shape;8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211" y="1690467"/>
            <a:ext cx="4957633" cy="49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3;p111">
            <a:extLst>
              <a:ext uri="{FF2B5EF4-FFF2-40B4-BE49-F238E27FC236}">
                <a16:creationId xmlns:a16="http://schemas.microsoft.com/office/drawing/2014/main" id="{CC7BDF9D-A038-0908-72AA-B7919DB3D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7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00"/>
              <a:t>Seaborn</a:t>
            </a:r>
            <a:endParaRPr lang="en-US" sz="2500"/>
          </a:p>
          <a:p>
            <a:r>
              <a:rPr lang="en" sz="2500"/>
              <a:t>Plotting with Categorical Data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44370324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7"/>
  <p:tag name="AS_OS" val="Unix 5.15.0.1044"/>
  <p:tag name="AS_RELEASE_DATE" val="2023.01.14"/>
  <p:tag name="AS_TITLE" val="Aspose.Slides for .NET5"/>
  <p:tag name="AS_VERSION" val="2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7297</Words>
  <Application>Microsoft Macintosh PowerPoint</Application>
  <PresentationFormat>Widescreen</PresentationFormat>
  <Paragraphs>1042</Paragraphs>
  <Slides>133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133</vt:i4>
      </vt:variant>
    </vt:vector>
  </HeadingPairs>
  <TitlesOfParts>
    <vt:vector size="142" baseType="lpstr">
      <vt:lpstr>Arial</vt:lpstr>
      <vt:lpstr>Calibri</vt:lpstr>
      <vt:lpstr>Calibri Light</vt:lpstr>
      <vt:lpstr>Courier New</vt:lpstr>
      <vt:lpstr>Söhne</vt:lpstr>
      <vt:lpstr>Office Theme</vt:lpstr>
      <vt:lpstr>office theme</vt:lpstr>
      <vt:lpstr>simple-light-2</vt:lpstr>
      <vt:lpstr>simple-light-2</vt:lpstr>
      <vt:lpstr>Data Science Visualization</vt:lpstr>
      <vt:lpstr>Agenda</vt:lpstr>
      <vt:lpstr>Data Visualization Introduction</vt:lpstr>
      <vt:lpstr>Data Visualization Benefits of Data Visualization</vt:lpstr>
      <vt:lpstr>Matplotlib Introduction</vt:lpstr>
      <vt:lpstr>Matplotlib Installation</vt:lpstr>
      <vt:lpstr>Matplotlib Installation</vt:lpstr>
      <vt:lpstr>Matplotlib Pyplot</vt:lpstr>
      <vt:lpstr>Matplotlib Pyplot </vt:lpstr>
      <vt:lpstr>Matplotlib Pyplot  </vt:lpstr>
      <vt:lpstr>Matplotlib Pyplot</vt:lpstr>
      <vt:lpstr>Matplotlib Pyplot </vt:lpstr>
      <vt:lpstr>Matplotlib Pyplot </vt:lpstr>
      <vt:lpstr>Matplotlib Pyplot </vt:lpstr>
      <vt:lpstr>Matplotlib Line Plot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Line Plot </vt:lpstr>
      <vt:lpstr>Matplotlib Subplot</vt:lpstr>
      <vt:lpstr>Matplotlib Subplot</vt:lpstr>
      <vt:lpstr>Matplotlib Subplot</vt:lpstr>
      <vt:lpstr>Matplotlib Subplot</vt:lpstr>
      <vt:lpstr>Matplotlib Subplot</vt:lpstr>
      <vt:lpstr>Matplotlib Subplot</vt:lpstr>
      <vt:lpstr>Matplotlib Scatter Plot</vt:lpstr>
      <vt:lpstr>Matplotlib Scatter Plot </vt:lpstr>
      <vt:lpstr>Matplotlib Scatter Plot </vt:lpstr>
      <vt:lpstr>Matplotlib Scatter Plot </vt:lpstr>
      <vt:lpstr>Matplotlib Bar Plot</vt:lpstr>
      <vt:lpstr>Matplotlib Bar Plot</vt:lpstr>
      <vt:lpstr>Matplotlib Bar Plot</vt:lpstr>
      <vt:lpstr>Matplotlib Bar Plot</vt:lpstr>
      <vt:lpstr>Matplotlib Bar Plot</vt:lpstr>
      <vt:lpstr>Matplotlib Bar Plot</vt:lpstr>
      <vt:lpstr>Matplotlib Bar Plot</vt:lpstr>
      <vt:lpstr>Matplotlib Bar Plot</vt:lpstr>
      <vt:lpstr>Matplotlib Histogram </vt:lpstr>
      <vt:lpstr>Matplotlib Histogram</vt:lpstr>
      <vt:lpstr>Matplotlib Histogram</vt:lpstr>
      <vt:lpstr>Matplotlib Pie Chart</vt:lpstr>
      <vt:lpstr>Matplotlib Pie Chart</vt:lpstr>
      <vt:lpstr>Matplotlib Pie Chart  </vt:lpstr>
      <vt:lpstr>Matplotlib Plotting Data from A File</vt:lpstr>
      <vt:lpstr>Matplotlib Plotting Data from A File </vt:lpstr>
      <vt:lpstr>Matplotlib Plotting Data from A File </vt:lpstr>
      <vt:lpstr>Matplotlib Plotting Data from A File </vt:lpstr>
      <vt:lpstr>Matplotlib Plotting Data from A File </vt:lpstr>
      <vt:lpstr>Matplotlib Plotting Data from A File  </vt:lpstr>
      <vt:lpstr>Matplotlib Plotting Data from A File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</vt:lpstr>
      <vt:lpstr>Matplotlib Plotting Data from A File   </vt:lpstr>
      <vt:lpstr>Matplotlib Plotting Data from A File   </vt:lpstr>
      <vt:lpstr>Matplotlib Plotting Data from A File   </vt:lpstr>
      <vt:lpstr>Matplotlib Plotting Data from A File   </vt:lpstr>
      <vt:lpstr>Seaborn Introduction</vt:lpstr>
      <vt:lpstr>Seaborn Introduction</vt:lpstr>
      <vt:lpstr>Seaborn Advantages of Seaborn</vt:lpstr>
      <vt:lpstr>Seaborn Module Installation</vt:lpstr>
      <vt:lpstr>Seaborn Import &amp; Load Dataset</vt:lpstr>
      <vt:lpstr>Seaborn Import &amp; Load Dataset</vt:lpstr>
      <vt:lpstr>Seaborn Import &amp; Load Dataset</vt:lpstr>
      <vt:lpstr>Seaborn Plotting Function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Visualizing Statistical Relationships</vt:lpstr>
      <vt:lpstr>Seaborn Plotting with Categorical Data</vt:lpstr>
      <vt:lpstr>Seaborn Plotting with Categorical Data</vt:lpstr>
      <vt:lpstr>PowerPoint Presentation</vt:lpstr>
      <vt:lpstr>Seaborn Plotting with Categorical Data</vt:lpstr>
      <vt:lpstr>Seaborn Plotting with Categorical Data</vt:lpstr>
      <vt:lpstr>PowerPoint Presentation</vt:lpstr>
      <vt:lpstr>Seaborn Plotting with Categorical Data</vt:lpstr>
      <vt:lpstr>Seaborn Plotting with Categorical Data</vt:lpstr>
      <vt:lpstr>PowerPoint Presentation</vt:lpstr>
      <vt:lpstr>Seaborn Plotting with Categorical Data </vt:lpstr>
      <vt:lpstr>Seaborn Plotting with Categorical Data </vt:lpstr>
      <vt:lpstr>Seaborn Plotting with Categorical Data </vt:lpstr>
      <vt:lpstr>Seaborn Plotting with Categorical Data </vt:lpstr>
      <vt:lpstr>Seaborn Plotting with Categorical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Seaborn Multi-plot</vt:lpstr>
      <vt:lpstr>PowerPoint Presentation</vt:lpstr>
      <vt:lpstr>Seaborn Multi-plot</vt:lpstr>
      <vt:lpstr>PowerPoint Presentation</vt:lpstr>
      <vt:lpstr>Seaborn Multi-plot</vt:lpstr>
      <vt:lpstr>Seaborn Plot Customization</vt:lpstr>
      <vt:lpstr>PowerPoint Presentation</vt:lpstr>
      <vt:lpstr>Seaborn Plot Customization</vt:lpstr>
      <vt:lpstr>PowerPoint Presentation</vt:lpstr>
      <vt:lpstr>Seaborn Plot Customization</vt:lpstr>
      <vt:lpstr>PowerPoint Presentation</vt:lpstr>
      <vt:lpstr>Seaborn Plot Customization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Visualization</dc:title>
  <cp:lastModifiedBy>AMMAR ARYANI  ABDUL RANI</cp:lastModifiedBy>
  <cp:revision>2</cp:revision>
  <cp:lastPrinted>2024-03-14T00:33:30Z</cp:lastPrinted>
  <dcterms:created xsi:type="dcterms:W3CDTF">2024-03-14T00:33:30Z</dcterms:created>
  <dcterms:modified xsi:type="dcterms:W3CDTF">2024-03-14T01:11:04Z</dcterms:modified>
</cp:coreProperties>
</file>